
<file path=[Content_Types].xml><?xml version="1.0" encoding="utf-8"?>
<Types xmlns="http://schemas.openxmlformats.org/package/2006/content-types">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5"/>
  </p:notesMasterIdLst>
  <p:sldIdLst>
    <p:sldId id="256" r:id="rId2"/>
    <p:sldId id="257" r:id="rId3"/>
    <p:sldId id="258" r:id="rId4"/>
    <p:sldId id="262" r:id="rId5"/>
    <p:sldId id="263" r:id="rId6"/>
    <p:sldId id="264" r:id="rId7"/>
    <p:sldId id="259" r:id="rId8"/>
    <p:sldId id="265" r:id="rId9"/>
    <p:sldId id="266" r:id="rId10"/>
    <p:sldId id="267" r:id="rId11"/>
    <p:sldId id="268" r:id="rId12"/>
    <p:sldId id="269" r:id="rId13"/>
    <p:sldId id="270"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3595" autoAdjust="0"/>
  </p:normalViewPr>
  <p:slideViewPr>
    <p:cSldViewPr snapToGrid="0">
      <p:cViewPr varScale="1">
        <p:scale>
          <a:sx n="82" d="100"/>
          <a:sy n="82" d="100"/>
        </p:scale>
        <p:origin x="96" y="294"/>
      </p:cViewPr>
      <p:guideLst>
        <p:guide orient="horz" pos="2160"/>
        <p:guide pos="3840"/>
      </p:guideLst>
    </p:cSldViewPr>
  </p:slideViewPr>
  <p:outlineViewPr>
    <p:cViewPr>
      <p:scale>
        <a:sx n="33" d="100"/>
        <a:sy n="33" d="100"/>
      </p:scale>
      <p:origin x="0" y="-4404"/>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161887782895069E-3"/>
          <c:y val="0"/>
          <c:w val="0.64661962066062573"/>
          <c:h val="0.95238095238095233"/>
        </c:manualLayout>
      </c:layout>
      <c:pieChart>
        <c:varyColors val="1"/>
        <c:ser>
          <c:idx val="0"/>
          <c:order val="0"/>
          <c:tx>
            <c:strRef>
              <c:f>Sheet1!$B$1</c:f>
              <c:strCache>
                <c:ptCount val="1"/>
                <c:pt idx="0">
                  <c:v>Column1</c:v>
                </c:pt>
              </c:strCache>
            </c:strRef>
          </c:tx>
          <c:dPt>
            <c:idx val="0"/>
            <c:bubble3D val="0"/>
            <c:spPr>
              <a:solidFill>
                <a:schemeClr val="accent6"/>
              </a:solidFill>
            </c:spPr>
            <c:extLst xmlns:c16r2="http://schemas.microsoft.com/office/drawing/2015/06/chart">
              <c:ext xmlns:c16="http://schemas.microsoft.com/office/drawing/2014/chart" uri="{C3380CC4-5D6E-409C-BE32-E72D297353CC}">
                <c16:uniqueId val="{00000000-511F-4529-8D3E-6579C24041F5}"/>
              </c:ext>
            </c:extLst>
          </c:dPt>
          <c:dPt>
            <c:idx val="1"/>
            <c:bubble3D val="0"/>
            <c:spPr>
              <a:solidFill>
                <a:schemeClr val="accent2"/>
              </a:solidFill>
            </c:spPr>
            <c:extLst xmlns:c16r2="http://schemas.microsoft.com/office/drawing/2015/06/chart">
              <c:ext xmlns:c16="http://schemas.microsoft.com/office/drawing/2014/chart" uri="{C3380CC4-5D6E-409C-BE32-E72D297353CC}">
                <c16:uniqueId val="{00000001-511F-4529-8D3E-6579C24041F5}"/>
              </c:ext>
            </c:extLst>
          </c:dPt>
          <c:dPt>
            <c:idx val="2"/>
            <c:bubble3D val="0"/>
            <c:spPr>
              <a:solidFill>
                <a:schemeClr val="accent5">
                  <a:lumMod val="20000"/>
                  <a:lumOff val="80000"/>
                </a:schemeClr>
              </a:solidFill>
            </c:spPr>
            <c:extLst xmlns:c16r2="http://schemas.microsoft.com/office/drawing/2015/06/chart">
              <c:ext xmlns:c16="http://schemas.microsoft.com/office/drawing/2014/chart" uri="{C3380CC4-5D6E-409C-BE32-E72D297353CC}">
                <c16:uniqueId val="{00000002-511F-4529-8D3E-6579C24041F5}"/>
              </c:ext>
            </c:extLst>
          </c:dPt>
          <c:dLbls>
            <c:dLbl>
              <c:idx val="2"/>
              <c:spPr/>
              <c:txPr>
                <a:bodyPr/>
                <a:lstStyle/>
                <a:p>
                  <a:pPr>
                    <a:defRPr sz="1129" b="1">
                      <a:solidFill>
                        <a:schemeClr val="tx1"/>
                      </a:solidFill>
                    </a:defRPr>
                  </a:pPr>
                  <a:endParaRPr lang="en-US"/>
                </a:p>
              </c:txPr>
              <c:showLegendKey val="0"/>
              <c:showVal val="1"/>
              <c:showCatName val="0"/>
              <c:showSerName val="0"/>
              <c:showPercent val="0"/>
              <c:showBubbleSize val="0"/>
            </c:dLbl>
            <c:dLbl>
              <c:idx val="3"/>
              <c:spPr/>
              <c:txPr>
                <a:bodyPr/>
                <a:lstStyle/>
                <a:p>
                  <a:pPr>
                    <a:defRPr sz="1129" b="1">
                      <a:solidFill>
                        <a:srgbClr val="000000"/>
                      </a:solidFill>
                    </a:defRPr>
                  </a:pPr>
                  <a:endParaRPr lang="en-US"/>
                </a:p>
              </c:txPr>
              <c:showLegendKey val="0"/>
              <c:showVal val="1"/>
              <c:showCatName val="0"/>
              <c:showSerName val="0"/>
              <c:showPercent val="0"/>
              <c:showBubbleSize val="0"/>
            </c:dLbl>
            <c:spPr>
              <a:noFill/>
              <a:ln>
                <a:noFill/>
              </a:ln>
              <a:effectLst/>
            </c:spPr>
            <c:txPr>
              <a:bodyPr/>
              <a:lstStyle/>
              <a:p>
                <a:pPr>
                  <a:defRPr sz="1129" b="1">
                    <a:solidFill>
                      <a:schemeClr val="bg1"/>
                    </a:solidFill>
                  </a:defRPr>
                </a:pPr>
                <a:endParaRPr lang="en-US"/>
              </a:p>
            </c:txPr>
            <c:showLegendKey val="0"/>
            <c:showVal val="1"/>
            <c:showCatName val="0"/>
            <c:showSerName val="0"/>
            <c:showPercent val="0"/>
            <c:showBubbleSize val="0"/>
            <c:showLeaderLines val="1"/>
            <c:extLst xmlns:c16r2="http://schemas.microsoft.com/office/drawing/2015/06/chart">
              <c:ext xmlns:c15="http://schemas.microsoft.com/office/drawing/2012/chart" uri="{CE6537A1-D6FC-4f65-9D91-7224C49458BB}">
                <c15:layout/>
              </c:ext>
            </c:extLst>
          </c:dLbls>
          <c:cat>
            <c:strRef>
              <c:f>Sheet1!$A$2:$A$4</c:f>
              <c:strCache>
                <c:ptCount val="3"/>
                <c:pt idx="0">
                  <c:v>Process</c:v>
                </c:pt>
                <c:pt idx="1">
                  <c:v>Information</c:v>
                </c:pt>
                <c:pt idx="2">
                  <c:v>Environment</c:v>
                </c:pt>
              </c:strCache>
            </c:strRef>
          </c:cat>
          <c:val>
            <c:numRef>
              <c:f>Sheet1!$B$2:$B$4</c:f>
              <c:numCache>
                <c:formatCode>0%</c:formatCode>
                <c:ptCount val="3"/>
                <c:pt idx="0">
                  <c:v>0.56000000000000005</c:v>
                </c:pt>
                <c:pt idx="1">
                  <c:v>0.41000000000000003</c:v>
                </c:pt>
                <c:pt idx="2">
                  <c:v>3.0000000000000006E-2</c:v>
                </c:pt>
              </c:numCache>
            </c:numRef>
          </c:val>
          <c:extLst xmlns:c16r2="http://schemas.microsoft.com/office/drawing/2015/06/chart">
            <c:ext xmlns:c16="http://schemas.microsoft.com/office/drawing/2014/chart" uri="{C3380CC4-5D6E-409C-BE32-E72D297353CC}">
              <c16:uniqueId val="{00000004-511F-4529-8D3E-6579C24041F5}"/>
            </c:ext>
          </c:extLst>
        </c:ser>
        <c:dLbls>
          <c:showLegendKey val="0"/>
          <c:showVal val="1"/>
          <c:showCatName val="0"/>
          <c:showSerName val="0"/>
          <c:showPercent val="0"/>
          <c:showBubbleSize val="0"/>
          <c:showLeaderLines val="1"/>
        </c:dLbls>
        <c:firstSliceAng val="0"/>
      </c:pieChart>
    </c:plotArea>
    <c:legend>
      <c:legendPos val="r"/>
      <c:layout>
        <c:manualLayout>
          <c:xMode val="edge"/>
          <c:yMode val="edge"/>
          <c:x val="0.65801886792452846"/>
          <c:y val="0.30357142857142855"/>
          <c:w val="0.34067299315954125"/>
          <c:h val="0.22365411480822964"/>
        </c:manualLayout>
      </c:layout>
      <c:overlay val="0"/>
      <c:txPr>
        <a:bodyPr/>
        <a:lstStyle/>
        <a:p>
          <a:pPr>
            <a:defRPr sz="1129">
              <a:solidFill>
                <a:schemeClr val="tx1"/>
              </a:solidFill>
            </a:defRPr>
          </a:pPr>
          <a:endParaRPr lang="en-US"/>
        </a:p>
      </c:txPr>
    </c:legend>
    <c:plotVisOnly val="1"/>
    <c:dispBlanksAs val="zero"/>
    <c:showDLblsOverMax val="0"/>
  </c:chart>
  <c:txPr>
    <a:bodyPr/>
    <a:lstStyle/>
    <a:p>
      <a:pPr>
        <a:defRPr sz="1693"/>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1618877828950707E-3"/>
          <c:y val="0"/>
          <c:w val="0.64661962066062595"/>
          <c:h val="0.95238095238095233"/>
        </c:manualLayout>
      </c:layout>
      <c:pieChart>
        <c:varyColors val="1"/>
        <c:ser>
          <c:idx val="0"/>
          <c:order val="0"/>
          <c:tx>
            <c:strRef>
              <c:f>Sheet1!$B$1</c:f>
              <c:strCache>
                <c:ptCount val="1"/>
                <c:pt idx="0">
                  <c:v>Column1</c:v>
                </c:pt>
              </c:strCache>
            </c:strRef>
          </c:tx>
          <c:dPt>
            <c:idx val="0"/>
            <c:bubble3D val="0"/>
            <c:spPr>
              <a:solidFill>
                <a:schemeClr val="accent6"/>
              </a:solidFill>
            </c:spPr>
            <c:extLst xmlns:c16r2="http://schemas.microsoft.com/office/drawing/2015/06/chart">
              <c:ext xmlns:c16="http://schemas.microsoft.com/office/drawing/2014/chart" uri="{C3380CC4-5D6E-409C-BE32-E72D297353CC}">
                <c16:uniqueId val="{00000000-1A52-4CCE-A231-998646315CE5}"/>
              </c:ext>
            </c:extLst>
          </c:dPt>
          <c:dPt>
            <c:idx val="1"/>
            <c:bubble3D val="0"/>
            <c:spPr>
              <a:solidFill>
                <a:schemeClr val="accent2"/>
              </a:solidFill>
            </c:spPr>
            <c:extLst xmlns:c16r2="http://schemas.microsoft.com/office/drawing/2015/06/chart">
              <c:ext xmlns:c16="http://schemas.microsoft.com/office/drawing/2014/chart" uri="{C3380CC4-5D6E-409C-BE32-E72D297353CC}">
                <c16:uniqueId val="{00000001-1A52-4CCE-A231-998646315CE5}"/>
              </c:ext>
            </c:extLst>
          </c:dPt>
          <c:dPt>
            <c:idx val="2"/>
            <c:bubble3D val="0"/>
            <c:spPr>
              <a:solidFill>
                <a:schemeClr val="accent5">
                  <a:lumMod val="20000"/>
                  <a:lumOff val="80000"/>
                </a:schemeClr>
              </a:solidFill>
            </c:spPr>
            <c:extLst xmlns:c16r2="http://schemas.microsoft.com/office/drawing/2015/06/chart">
              <c:ext xmlns:c16="http://schemas.microsoft.com/office/drawing/2014/chart" uri="{C3380CC4-5D6E-409C-BE32-E72D297353CC}">
                <c16:uniqueId val="{00000002-1A52-4CCE-A231-998646315CE5}"/>
              </c:ext>
            </c:extLst>
          </c:dPt>
          <c:dLbls>
            <c:dLbl>
              <c:idx val="2"/>
              <c:spPr/>
              <c:txPr>
                <a:bodyPr/>
                <a:lstStyle/>
                <a:p>
                  <a:pPr>
                    <a:defRPr sz="1129" b="1">
                      <a:solidFill>
                        <a:schemeClr val="tx1"/>
                      </a:solidFill>
                    </a:defRPr>
                  </a:pPr>
                  <a:endParaRPr lang="en-US"/>
                </a:p>
              </c:txPr>
              <c:showLegendKey val="0"/>
              <c:showVal val="1"/>
              <c:showCatName val="0"/>
              <c:showSerName val="0"/>
              <c:showPercent val="0"/>
              <c:showBubbleSize val="0"/>
            </c:dLbl>
            <c:dLbl>
              <c:idx val="3"/>
              <c:spPr/>
              <c:txPr>
                <a:bodyPr/>
                <a:lstStyle/>
                <a:p>
                  <a:pPr>
                    <a:defRPr sz="1129" b="1">
                      <a:solidFill>
                        <a:srgbClr val="000000"/>
                      </a:solidFill>
                    </a:defRPr>
                  </a:pPr>
                  <a:endParaRPr lang="en-US"/>
                </a:p>
              </c:txPr>
              <c:showLegendKey val="0"/>
              <c:showVal val="1"/>
              <c:showCatName val="0"/>
              <c:showSerName val="0"/>
              <c:showPercent val="0"/>
              <c:showBubbleSize val="0"/>
            </c:dLbl>
            <c:spPr>
              <a:noFill/>
              <a:ln>
                <a:noFill/>
              </a:ln>
              <a:effectLst/>
            </c:spPr>
            <c:txPr>
              <a:bodyPr/>
              <a:lstStyle/>
              <a:p>
                <a:pPr>
                  <a:defRPr sz="1129" b="1">
                    <a:solidFill>
                      <a:schemeClr val="bg1"/>
                    </a:solidFill>
                  </a:defRPr>
                </a:pPr>
                <a:endParaRPr lang="en-US"/>
              </a:p>
            </c:txPr>
            <c:showLegendKey val="0"/>
            <c:showVal val="1"/>
            <c:showCatName val="0"/>
            <c:showSerName val="0"/>
            <c:showPercent val="0"/>
            <c:showBubbleSize val="0"/>
            <c:showLeaderLines val="1"/>
            <c:extLst xmlns:c16r2="http://schemas.microsoft.com/office/drawing/2015/06/chart">
              <c:ext xmlns:c15="http://schemas.microsoft.com/office/drawing/2012/chart" uri="{CE6537A1-D6FC-4f65-9D91-7224C49458BB}">
                <c15:layout/>
              </c:ext>
            </c:extLst>
          </c:dLbls>
          <c:cat>
            <c:strRef>
              <c:f>Sheet1!$A$2:$A$4</c:f>
              <c:strCache>
                <c:ptCount val="3"/>
                <c:pt idx="0">
                  <c:v>Process</c:v>
                </c:pt>
                <c:pt idx="1">
                  <c:v>Information</c:v>
                </c:pt>
                <c:pt idx="2">
                  <c:v>Environment</c:v>
                </c:pt>
              </c:strCache>
            </c:strRef>
          </c:cat>
          <c:val>
            <c:numRef>
              <c:f>Sheet1!$B$2:$B$4</c:f>
              <c:numCache>
                <c:formatCode>0%</c:formatCode>
                <c:ptCount val="3"/>
                <c:pt idx="0">
                  <c:v>0.47000000000000003</c:v>
                </c:pt>
                <c:pt idx="1">
                  <c:v>0.47000000000000003</c:v>
                </c:pt>
                <c:pt idx="2">
                  <c:v>6.0000000000000005E-2</c:v>
                </c:pt>
              </c:numCache>
            </c:numRef>
          </c:val>
          <c:extLst xmlns:c16r2="http://schemas.microsoft.com/office/drawing/2015/06/chart">
            <c:ext xmlns:c16="http://schemas.microsoft.com/office/drawing/2014/chart" uri="{C3380CC4-5D6E-409C-BE32-E72D297353CC}">
              <c16:uniqueId val="{00000004-1A52-4CCE-A231-998646315CE5}"/>
            </c:ext>
          </c:extLst>
        </c:ser>
        <c:dLbls>
          <c:showLegendKey val="0"/>
          <c:showVal val="1"/>
          <c:showCatName val="0"/>
          <c:showSerName val="0"/>
          <c:showPercent val="0"/>
          <c:showBubbleSize val="0"/>
          <c:showLeaderLines val="1"/>
        </c:dLbls>
        <c:firstSliceAng val="0"/>
      </c:pieChart>
    </c:plotArea>
    <c:legend>
      <c:legendPos val="r"/>
      <c:layout>
        <c:manualLayout>
          <c:xMode val="edge"/>
          <c:yMode val="edge"/>
          <c:x val="0.65801886792452846"/>
          <c:y val="0.30357142857142855"/>
          <c:w val="0.34198102263067637"/>
          <c:h val="0.22365411480822961"/>
        </c:manualLayout>
      </c:layout>
      <c:overlay val="0"/>
      <c:txPr>
        <a:bodyPr/>
        <a:lstStyle/>
        <a:p>
          <a:pPr>
            <a:defRPr sz="1129">
              <a:solidFill>
                <a:schemeClr val="tx1"/>
              </a:solidFill>
            </a:defRPr>
          </a:pPr>
          <a:endParaRPr lang="en-US"/>
        </a:p>
      </c:txPr>
    </c:legend>
    <c:plotVisOnly val="1"/>
    <c:dispBlanksAs val="zero"/>
    <c:showDLblsOverMax val="0"/>
  </c:chart>
  <c:txPr>
    <a:bodyPr/>
    <a:lstStyle/>
    <a:p>
      <a:pPr>
        <a:defRPr sz="1693"/>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C082CD-0F82-45F9-B423-F357126490EA}" type="datetimeFigureOut">
              <a:rPr lang="en-US" smtClean="0"/>
              <a:pPr/>
              <a:t>1/15/2019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E0C1413-C6EE-4DFC-B279-8205A5165194}" type="slidenum">
              <a:rPr lang="en-US" smtClean="0"/>
              <a:pPr/>
              <a:t>‹#›</a:t>
            </a:fld>
            <a:endParaRPr lang="en-US"/>
          </a:p>
        </p:txBody>
      </p:sp>
    </p:spTree>
    <p:extLst>
      <p:ext uri="{BB962C8B-B14F-4D97-AF65-F5344CB8AC3E}">
        <p14:creationId xmlns:p14="http://schemas.microsoft.com/office/powerpoint/2010/main" val="2954654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Defining things is the first prompt that should guide the entire</a:t>
            </a:r>
            <a:r>
              <a:rPr lang="en-US" baseline="0" dirty="0" smtClean="0"/>
              <a:t> presentation. The information contained in this slide has focused on determining the goals of an IT audit to SCOPE, as client for the Gail industries. Gail industries is a re-known partner in audit procedures. </a:t>
            </a:r>
            <a:endParaRPr lang="en-US" dirty="0"/>
          </a:p>
        </p:txBody>
      </p:sp>
      <p:sp>
        <p:nvSpPr>
          <p:cNvPr id="4" name="Slide Number Placeholder 3"/>
          <p:cNvSpPr>
            <a:spLocks noGrp="1"/>
          </p:cNvSpPr>
          <p:nvPr>
            <p:ph type="sldNum" sz="quarter" idx="10"/>
          </p:nvPr>
        </p:nvSpPr>
        <p:spPr/>
        <p:txBody>
          <a:bodyPr/>
          <a:lstStyle/>
          <a:p>
            <a:fld id="{AE0C1413-C6EE-4DFC-B279-8205A5165194}" type="slidenum">
              <a:rPr lang="en-US" smtClean="0"/>
              <a:pPr/>
              <a:t>2</a:t>
            </a:fld>
            <a:endParaRPr lang="en-US"/>
          </a:p>
        </p:txBody>
      </p:sp>
    </p:spTree>
    <p:extLst>
      <p:ext uri="{BB962C8B-B14F-4D97-AF65-F5344CB8AC3E}">
        <p14:creationId xmlns:p14="http://schemas.microsoft.com/office/powerpoint/2010/main" val="19291943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Gail Industries services are designed around the following tools and technologies:</a:t>
            </a:r>
          </a:p>
          <a:p>
            <a:pPr lvl="0"/>
            <a:r>
              <a:rPr lang="en-US" sz="1200" b="1" kern="1200" dirty="0">
                <a:solidFill>
                  <a:schemeClr val="tx1"/>
                </a:solidFill>
                <a:effectLst/>
                <a:latin typeface="+mn-lt"/>
                <a:ea typeface="+mn-ea"/>
                <a:cs typeface="+mn-cs"/>
              </a:rPr>
              <a:t>Data Capture and Imaging </a:t>
            </a:r>
            <a:r>
              <a:rPr lang="en-US" sz="1200" kern="1200" dirty="0">
                <a:solidFill>
                  <a:schemeClr val="tx1"/>
                </a:solidFill>
                <a:effectLst/>
                <a:latin typeface="+mn-lt"/>
                <a:ea typeface="+mn-ea"/>
                <a:cs typeface="+mn-cs"/>
              </a:rPr>
              <a:t>– real-time instrument imaging and data capture—provides imaging, accountability and reporting of checks and remitted payments.</a:t>
            </a:r>
          </a:p>
          <a:p>
            <a:pPr lvl="0"/>
            <a:r>
              <a:rPr lang="en-US" sz="1200" b="1" kern="1200" dirty="0">
                <a:solidFill>
                  <a:schemeClr val="tx1"/>
                </a:solidFill>
                <a:effectLst/>
                <a:latin typeface="+mn-lt"/>
                <a:ea typeface="+mn-ea"/>
                <a:cs typeface="+mn-cs"/>
              </a:rPr>
              <a:t>Invoice Management and Reporting </a:t>
            </a:r>
            <a:r>
              <a:rPr lang="en-US" sz="1200" kern="1200" dirty="0">
                <a:solidFill>
                  <a:schemeClr val="tx1"/>
                </a:solidFill>
                <a:effectLst/>
                <a:latin typeface="+mn-lt"/>
                <a:ea typeface="+mn-ea"/>
                <a:cs typeface="+mn-cs"/>
              </a:rPr>
              <a:t>– data correction and maintenance utilizing automated payment auditing and historical analysis. A browser-based application is available for internal SCOPE and </a:t>
            </a:r>
            <a:r>
              <a:rPr lang="en-US" sz="1200" kern="1200" dirty="0" err="1">
                <a:solidFill>
                  <a:schemeClr val="tx1"/>
                </a:solidFill>
                <a:effectLst/>
                <a:latin typeface="+mn-lt"/>
                <a:ea typeface="+mn-ea"/>
                <a:cs typeface="+mn-cs"/>
              </a:rPr>
              <a:t>Smallville</a:t>
            </a:r>
            <a:r>
              <a:rPr lang="en-US" sz="1200" kern="1200" dirty="0">
                <a:solidFill>
                  <a:schemeClr val="tx1"/>
                </a:solidFill>
                <a:effectLst/>
                <a:latin typeface="+mn-lt"/>
                <a:ea typeface="+mn-ea"/>
                <a:cs typeface="+mn-cs"/>
              </a:rPr>
              <a:t> staff to perform administrative functions. A separate internet-accessible payment portal allows for citizens, business owners, and others to view invoices and make payments.</a:t>
            </a:r>
          </a:p>
          <a:p>
            <a:endParaRPr lang="en-US" dirty="0"/>
          </a:p>
        </p:txBody>
      </p:sp>
      <p:sp>
        <p:nvSpPr>
          <p:cNvPr id="4" name="Slide Number Placeholder 3"/>
          <p:cNvSpPr>
            <a:spLocks noGrp="1"/>
          </p:cNvSpPr>
          <p:nvPr>
            <p:ph type="sldNum" sz="quarter" idx="10"/>
          </p:nvPr>
        </p:nvSpPr>
        <p:spPr/>
        <p:txBody>
          <a:bodyPr/>
          <a:lstStyle/>
          <a:p>
            <a:fld id="{AE0C1413-C6EE-4DFC-B279-8205A5165194}" type="slidenum">
              <a:rPr lang="en-US" smtClean="0"/>
              <a:pPr/>
              <a:t>3</a:t>
            </a:fld>
            <a:endParaRPr lang="en-US"/>
          </a:p>
        </p:txBody>
      </p:sp>
    </p:spTree>
    <p:extLst>
      <p:ext uri="{BB962C8B-B14F-4D97-AF65-F5344CB8AC3E}">
        <p14:creationId xmlns:p14="http://schemas.microsoft.com/office/powerpoint/2010/main" val="7003465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servers supporting the CCS are housed within the SCOPE server room (also known as the data center) and are managed by Gail Industries’ IT staff. The IT staff provides the following services:</a:t>
            </a:r>
          </a:p>
          <a:p>
            <a:pPr lvl="0"/>
            <a:r>
              <a:rPr lang="en-US" sz="1200" kern="1200" dirty="0">
                <a:solidFill>
                  <a:schemeClr val="tx1"/>
                </a:solidFill>
                <a:effectLst/>
                <a:latin typeface="+mn-lt"/>
                <a:ea typeface="+mn-ea"/>
                <a:cs typeface="+mn-cs"/>
              </a:rPr>
              <a:t>Firewall management – monitoring and management of the firewall systems and networks on a 24/7/365 basis. This,</a:t>
            </a:r>
            <a:r>
              <a:rPr lang="en-US" sz="1200" kern="1200" baseline="0" dirty="0">
                <a:solidFill>
                  <a:schemeClr val="tx1"/>
                </a:solidFill>
                <a:effectLst/>
                <a:latin typeface="+mn-lt"/>
                <a:ea typeface="+mn-ea"/>
                <a:cs typeface="+mn-cs"/>
              </a:rPr>
              <a:t> specifically entails; blocking confidential information from leaving your network, keeping your employees away from malicious sites, slamming doors on latest exploits, and ensuring regulatory compliance. </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Network monitoring – proactive network and server monitoring services to help maximize system performance and uptime.</a:t>
            </a:r>
          </a:p>
          <a:p>
            <a:pPr lvl="0"/>
            <a:r>
              <a:rPr lang="en-US" sz="1200" kern="1200" dirty="0">
                <a:solidFill>
                  <a:schemeClr val="tx1"/>
                </a:solidFill>
                <a:effectLst/>
                <a:latin typeface="+mn-lt"/>
                <a:ea typeface="+mn-ea"/>
                <a:cs typeface="+mn-cs"/>
              </a:rPr>
              <a:t>Data backup – data backup services for the production, payment, imaging, and balancing data.</a:t>
            </a:r>
          </a:p>
          <a:p>
            <a:pPr lvl="0"/>
            <a:r>
              <a:rPr lang="en-US" sz="1200" kern="1200" dirty="0">
                <a:solidFill>
                  <a:schemeClr val="tx1"/>
                </a:solidFill>
                <a:effectLst/>
                <a:latin typeface="+mn-lt"/>
                <a:ea typeface="+mn-ea"/>
                <a:cs typeface="+mn-cs"/>
              </a:rPr>
              <a:t>Incident management – IT incident monitoring, documentation, and resolution management.</a:t>
            </a:r>
          </a:p>
          <a:p>
            <a:endParaRPr lang="en-US" dirty="0"/>
          </a:p>
        </p:txBody>
      </p:sp>
      <p:sp>
        <p:nvSpPr>
          <p:cNvPr id="4" name="Slide Number Placeholder 3"/>
          <p:cNvSpPr>
            <a:spLocks noGrp="1"/>
          </p:cNvSpPr>
          <p:nvPr>
            <p:ph type="sldNum" sz="quarter" idx="10"/>
          </p:nvPr>
        </p:nvSpPr>
        <p:spPr/>
        <p:txBody>
          <a:bodyPr/>
          <a:lstStyle/>
          <a:p>
            <a:fld id="{AE0C1413-C6EE-4DFC-B279-8205A5165194}" type="slidenum">
              <a:rPr lang="en-US" smtClean="0"/>
              <a:pPr/>
              <a:t>4</a:t>
            </a:fld>
            <a:endParaRPr lang="en-US"/>
          </a:p>
        </p:txBody>
      </p:sp>
    </p:spTree>
    <p:extLst>
      <p:ext uri="{BB962C8B-B14F-4D97-AF65-F5344CB8AC3E}">
        <p14:creationId xmlns:p14="http://schemas.microsoft.com/office/powerpoint/2010/main" val="33755866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proposed plan should</a:t>
            </a:r>
            <a:r>
              <a:rPr lang="en-US" baseline="0" dirty="0"/>
              <a:t> be focused on improving the software challenges that have been faced within the operation of the last updates. Security sense is an important factor that the plan should swell on. The representation in the figure above represents what was and what is purposed in this plan!</a:t>
            </a:r>
            <a:endParaRPr lang="en-US" dirty="0"/>
          </a:p>
        </p:txBody>
      </p:sp>
      <p:sp>
        <p:nvSpPr>
          <p:cNvPr id="4" name="Slide Number Placeholder 3"/>
          <p:cNvSpPr>
            <a:spLocks noGrp="1"/>
          </p:cNvSpPr>
          <p:nvPr>
            <p:ph type="sldNum" sz="quarter" idx="10"/>
          </p:nvPr>
        </p:nvSpPr>
        <p:spPr/>
        <p:txBody>
          <a:bodyPr/>
          <a:lstStyle/>
          <a:p>
            <a:fld id="{AE0C1413-C6EE-4DFC-B279-8205A5165194}" type="slidenum">
              <a:rPr lang="en-US" smtClean="0"/>
              <a:pPr/>
              <a:t>5</a:t>
            </a:fld>
            <a:endParaRPr lang="en-US"/>
          </a:p>
        </p:txBody>
      </p:sp>
    </p:spTree>
    <p:extLst>
      <p:ext uri="{BB962C8B-B14F-4D97-AF65-F5344CB8AC3E}">
        <p14:creationId xmlns:p14="http://schemas.microsoft.com/office/powerpoint/2010/main" val="24758004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E0C1413-C6EE-4DFC-B279-8205A5165194}" type="slidenum">
              <a:rPr lang="en-US" smtClean="0"/>
              <a:pPr/>
              <a:t>6</a:t>
            </a:fld>
            <a:endParaRPr lang="en-US"/>
          </a:p>
        </p:txBody>
      </p:sp>
    </p:spTree>
    <p:extLst>
      <p:ext uri="{BB962C8B-B14F-4D97-AF65-F5344CB8AC3E}">
        <p14:creationId xmlns:p14="http://schemas.microsoft.com/office/powerpoint/2010/main" val="13894497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E0C1413-C6EE-4DFC-B279-8205A5165194}" type="slidenum">
              <a:rPr lang="en-US" smtClean="0"/>
              <a:pPr/>
              <a:t>7</a:t>
            </a:fld>
            <a:endParaRPr lang="en-US"/>
          </a:p>
        </p:txBody>
      </p:sp>
    </p:spTree>
    <p:extLst>
      <p:ext uri="{BB962C8B-B14F-4D97-AF65-F5344CB8AC3E}">
        <p14:creationId xmlns:p14="http://schemas.microsoft.com/office/powerpoint/2010/main" val="2862106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1/15/2019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1/15/2019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1/15/2019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1/15/2019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1/15/2019</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89212" y="1955377"/>
            <a:ext cx="8915399" cy="753533"/>
          </a:xfrm>
        </p:spPr>
        <p:txBody>
          <a:bodyPr>
            <a:normAutofit/>
          </a:bodyPr>
          <a:lstStyle/>
          <a:p>
            <a:r>
              <a:rPr lang="en-US" sz="3200" dirty="0"/>
              <a:t>SCOPE’S FORTHCOMING IT AUDIT </a:t>
            </a:r>
          </a:p>
        </p:txBody>
      </p:sp>
      <p:sp>
        <p:nvSpPr>
          <p:cNvPr id="3" name="Subtitle 2"/>
          <p:cNvSpPr>
            <a:spLocks noGrp="1"/>
          </p:cNvSpPr>
          <p:nvPr>
            <p:ph type="subTitle" idx="1"/>
          </p:nvPr>
        </p:nvSpPr>
        <p:spPr>
          <a:xfrm>
            <a:off x="2589213" y="2846069"/>
            <a:ext cx="8915399" cy="2651761"/>
          </a:xfrm>
        </p:spPr>
        <p:txBody>
          <a:bodyPr>
            <a:normAutofit/>
          </a:bodyPr>
          <a:lstStyle/>
          <a:p>
            <a:pPr algn="ctr"/>
            <a:endParaRPr lang="en-GB" sz="2000" dirty="0">
              <a:solidFill>
                <a:schemeClr val="tx1"/>
              </a:solidFill>
              <a:latin typeface="Times New Roman" panose="02020603050405020304" pitchFamily="18" charset="0"/>
              <a:cs typeface="Times New Roman" panose="02020603050405020304" pitchFamily="18" charset="0"/>
            </a:endParaRPr>
          </a:p>
          <a:p>
            <a:pPr algn="ctr"/>
            <a:r>
              <a:rPr lang="en-GB" sz="2000" dirty="0">
                <a:solidFill>
                  <a:schemeClr val="tx1"/>
                </a:solidFill>
                <a:latin typeface="Times New Roman" panose="02020603050405020304" pitchFamily="18" charset="0"/>
                <a:cs typeface="Times New Roman" panose="02020603050405020304" pitchFamily="18" charset="0"/>
              </a:rPr>
              <a:t>University of Phoenix</a:t>
            </a:r>
          </a:p>
          <a:p>
            <a:pPr algn="ctr"/>
            <a:r>
              <a:rPr lang="en-GB" sz="2000" dirty="0">
                <a:solidFill>
                  <a:schemeClr val="tx1"/>
                </a:solidFill>
                <a:latin typeface="Times New Roman" panose="02020603050405020304" pitchFamily="18" charset="0"/>
                <a:cs typeface="Times New Roman" panose="02020603050405020304" pitchFamily="18" charset="0"/>
              </a:rPr>
              <a:t>12/23/2018</a:t>
            </a:r>
          </a:p>
        </p:txBody>
      </p:sp>
    </p:spTree>
    <p:extLst>
      <p:ext uri="{BB962C8B-B14F-4D97-AF65-F5344CB8AC3E}">
        <p14:creationId xmlns:p14="http://schemas.microsoft.com/office/powerpoint/2010/main" val="328783012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879230"/>
            <a:ext cx="8911687" cy="720969"/>
          </a:xfrm>
        </p:spPr>
        <p:txBody>
          <a:bodyPr/>
          <a:lstStyle/>
          <a:p>
            <a:r>
              <a:rPr lang="en-US" dirty="0"/>
              <a:t>Introduction </a:t>
            </a:r>
          </a:p>
        </p:txBody>
      </p:sp>
      <p:sp>
        <p:nvSpPr>
          <p:cNvPr id="3" name="Content Placeholder 2"/>
          <p:cNvSpPr>
            <a:spLocks noGrp="1"/>
          </p:cNvSpPr>
          <p:nvPr>
            <p:ph idx="1"/>
          </p:nvPr>
        </p:nvSpPr>
        <p:spPr>
          <a:xfrm>
            <a:off x="2589212" y="1805940"/>
            <a:ext cx="8915400" cy="4105282"/>
          </a:xfrm>
        </p:spPr>
        <p:txBody>
          <a:bodyPr>
            <a:normAutofit/>
          </a:bodyPr>
          <a:lstStyle/>
          <a:p>
            <a:r>
              <a:rPr lang="en-GB" dirty="0">
                <a:solidFill>
                  <a:schemeClr val="tx1"/>
                </a:solidFill>
                <a:latin typeface="Times New Roman" panose="02020603050405020304" pitchFamily="18" charset="0"/>
                <a:cs typeface="Times New Roman" panose="02020603050405020304" pitchFamily="18" charset="0"/>
              </a:rPr>
              <a:t>First things first, what is an IT audit?</a:t>
            </a:r>
          </a:p>
          <a:p>
            <a:pPr marL="0" indent="0">
              <a:buNone/>
            </a:pPr>
            <a:r>
              <a:rPr lang="en-GB" dirty="0">
                <a:solidFill>
                  <a:schemeClr val="tx1"/>
                </a:solidFill>
                <a:latin typeface="Times New Roman" panose="02020603050405020304" pitchFamily="18" charset="0"/>
                <a:cs typeface="Times New Roman" panose="02020603050405020304" pitchFamily="18" charset="0"/>
              </a:rPr>
              <a:t>	An IT audit is considered as the process of gathering and reviewing </a:t>
            </a:r>
            <a:r>
              <a:rPr lang="en-GB" dirty="0" smtClean="0">
                <a:solidFill>
                  <a:schemeClr val="tx1"/>
                </a:solidFill>
                <a:latin typeface="Times New Roman" panose="02020603050405020304" pitchFamily="18" charset="0"/>
                <a:cs typeface="Times New Roman" panose="02020603050405020304" pitchFamily="18" charset="0"/>
              </a:rPr>
              <a:t>evidence </a:t>
            </a:r>
            <a:r>
              <a:rPr lang="en-GB" dirty="0">
                <a:solidFill>
                  <a:schemeClr val="tx1"/>
                </a:solidFill>
                <a:latin typeface="Times New Roman" panose="02020603050405020304" pitchFamily="18" charset="0"/>
                <a:cs typeface="Times New Roman" panose="02020603050405020304" pitchFamily="18" charset="0"/>
              </a:rPr>
              <a:t>in order to </a:t>
            </a:r>
            <a:r>
              <a:rPr lang="en-GB" dirty="0" smtClean="0">
                <a:solidFill>
                  <a:schemeClr val="tx1"/>
                </a:solidFill>
                <a:latin typeface="Times New Roman" panose="02020603050405020304" pitchFamily="18" charset="0"/>
                <a:cs typeface="Times New Roman" panose="02020603050405020304" pitchFamily="18" charset="0"/>
              </a:rPr>
              <a:t>	establish </a:t>
            </a:r>
            <a:r>
              <a:rPr lang="en-GB" dirty="0">
                <a:solidFill>
                  <a:schemeClr val="tx1"/>
                </a:solidFill>
                <a:latin typeface="Times New Roman" panose="02020603050405020304" pitchFamily="18" charset="0"/>
                <a:cs typeface="Times New Roman" panose="02020603050405020304" pitchFamily="18" charset="0"/>
              </a:rPr>
              <a:t>whether a computer  system is safeguarding 	assets, maintaining database </a:t>
            </a:r>
            <a:r>
              <a:rPr lang="en-GB" dirty="0" smtClean="0">
                <a:solidFill>
                  <a:schemeClr val="tx1"/>
                </a:solidFill>
                <a:latin typeface="Times New Roman" panose="02020603050405020304" pitchFamily="18" charset="0"/>
                <a:cs typeface="Times New Roman" panose="02020603050405020304" pitchFamily="18" charset="0"/>
              </a:rPr>
              <a:t>	integrity</a:t>
            </a:r>
            <a:r>
              <a:rPr lang="en-GB" dirty="0">
                <a:solidFill>
                  <a:schemeClr val="tx1"/>
                </a:solidFill>
                <a:latin typeface="Times New Roman" panose="02020603050405020304" pitchFamily="18" charset="0"/>
                <a:cs typeface="Times New Roman" panose="02020603050405020304" pitchFamily="18" charset="0"/>
              </a:rPr>
              <a:t>, allowing for organizational goals to </a:t>
            </a:r>
            <a:r>
              <a:rPr lang="en-GB" dirty="0" smtClean="0">
                <a:solidFill>
                  <a:schemeClr val="tx1"/>
                </a:solidFill>
                <a:latin typeface="Times New Roman" panose="02020603050405020304" pitchFamily="18" charset="0"/>
                <a:cs typeface="Times New Roman" panose="02020603050405020304" pitchFamily="18" charset="0"/>
              </a:rPr>
              <a:t>be </a:t>
            </a:r>
            <a:r>
              <a:rPr lang="en-GB" dirty="0">
                <a:solidFill>
                  <a:schemeClr val="tx1"/>
                </a:solidFill>
                <a:latin typeface="Times New Roman" panose="02020603050405020304" pitchFamily="18" charset="0"/>
                <a:cs typeface="Times New Roman" panose="02020603050405020304" pitchFamily="18" charset="0"/>
              </a:rPr>
              <a:t>effectively achieved, and whether </a:t>
            </a:r>
            <a:r>
              <a:rPr lang="en-GB" dirty="0" smtClean="0">
                <a:solidFill>
                  <a:schemeClr val="tx1"/>
                </a:solidFill>
                <a:latin typeface="Times New Roman" panose="02020603050405020304" pitchFamily="18" charset="0"/>
                <a:cs typeface="Times New Roman" panose="02020603050405020304" pitchFamily="18" charset="0"/>
              </a:rPr>
              <a:t>	resources </a:t>
            </a:r>
            <a:r>
              <a:rPr lang="en-GB" dirty="0">
                <a:solidFill>
                  <a:schemeClr val="tx1"/>
                </a:solidFill>
                <a:latin typeface="Times New Roman" panose="02020603050405020304" pitchFamily="18" charset="0"/>
                <a:cs typeface="Times New Roman" panose="02020603050405020304" pitchFamily="18" charset="0"/>
              </a:rPr>
              <a:t>are being used </a:t>
            </a:r>
            <a:r>
              <a:rPr lang="en-GB" dirty="0" smtClean="0">
                <a:solidFill>
                  <a:schemeClr val="tx1"/>
                </a:solidFill>
                <a:latin typeface="Times New Roman" panose="02020603050405020304" pitchFamily="18" charset="0"/>
                <a:cs typeface="Times New Roman" panose="02020603050405020304" pitchFamily="18" charset="0"/>
              </a:rPr>
              <a:t>efficiently </a:t>
            </a:r>
            <a:r>
              <a:rPr lang="en-GB" dirty="0" smtClean="0">
                <a:solidFill>
                  <a:schemeClr val="tx1"/>
                </a:solidFill>
                <a:latin typeface="Times New Roman" panose="02020603050405020304" pitchFamily="18" charset="0"/>
                <a:cs typeface="Times New Roman" panose="02020603050405020304" pitchFamily="18" charset="0"/>
              </a:rPr>
              <a:t>(</a:t>
            </a:r>
            <a:r>
              <a:rPr lang="en-GB" dirty="0" smtClean="0">
                <a:solidFill>
                  <a:schemeClr val="tx1"/>
                </a:solidFill>
                <a:latin typeface="Times New Roman" panose="02020603050405020304" pitchFamily="18" charset="0"/>
                <a:cs typeface="Times New Roman" panose="02020603050405020304" pitchFamily="18" charset="0"/>
              </a:rPr>
              <a:t>Moeller, 2010). </a:t>
            </a:r>
            <a:endParaRPr lang="en-GB" dirty="0">
              <a:solidFill>
                <a:schemeClr val="tx1"/>
              </a:solidFill>
              <a:latin typeface="Times New Roman" panose="02020603050405020304" pitchFamily="18" charset="0"/>
              <a:cs typeface="Times New Roman" panose="02020603050405020304" pitchFamily="18" charset="0"/>
            </a:endParaRPr>
          </a:p>
          <a:p>
            <a:r>
              <a:rPr lang="en-GB" dirty="0">
                <a:solidFill>
                  <a:schemeClr val="tx1"/>
                </a:solidFill>
                <a:latin typeface="Times New Roman" panose="02020603050405020304" pitchFamily="18" charset="0"/>
                <a:cs typeface="Times New Roman" panose="02020603050405020304" pitchFamily="18" charset="0"/>
              </a:rPr>
              <a:t>What purpose does it serve in an organization?  </a:t>
            </a:r>
          </a:p>
          <a:p>
            <a:pPr marL="0" indent="0">
              <a:buNone/>
            </a:pPr>
            <a:r>
              <a:rPr lang="en-GB" dirty="0">
                <a:solidFill>
                  <a:schemeClr val="tx1"/>
                </a:solidFill>
                <a:latin typeface="Times New Roman" panose="02020603050405020304" pitchFamily="18" charset="0"/>
                <a:cs typeface="Times New Roman" panose="02020603050405020304" pitchFamily="18" charset="0"/>
              </a:rPr>
              <a:t>	</a:t>
            </a:r>
            <a:r>
              <a:rPr lang="en-GB" dirty="0" smtClean="0">
                <a:solidFill>
                  <a:schemeClr val="tx1"/>
                </a:solidFill>
                <a:latin typeface="Times New Roman" panose="02020603050405020304" pitchFamily="18" charset="0"/>
                <a:cs typeface="Times New Roman" panose="02020603050405020304" pitchFamily="18" charset="0"/>
              </a:rPr>
              <a:t>According to Moeller, an </a:t>
            </a:r>
            <a:r>
              <a:rPr lang="en-GB" dirty="0">
                <a:solidFill>
                  <a:schemeClr val="tx1"/>
                </a:solidFill>
                <a:latin typeface="Times New Roman" panose="02020603050405020304" pitchFamily="18" charset="0"/>
                <a:cs typeface="Times New Roman" panose="02020603050405020304" pitchFamily="18" charset="0"/>
              </a:rPr>
              <a:t>IT audit is conducted purposely to evaluate the </a:t>
            </a:r>
            <a:r>
              <a:rPr lang="en-GB" dirty="0" smtClean="0">
                <a:solidFill>
                  <a:schemeClr val="tx1"/>
                </a:solidFill>
                <a:latin typeface="Times New Roman" panose="02020603050405020304" pitchFamily="18" charset="0"/>
                <a:cs typeface="Times New Roman" panose="02020603050405020304" pitchFamily="18" charset="0"/>
              </a:rPr>
              <a:t>	systems </a:t>
            </a:r>
            <a:r>
              <a:rPr lang="en-GB" dirty="0">
                <a:solidFill>
                  <a:schemeClr val="tx1"/>
                </a:solidFill>
                <a:latin typeface="Times New Roman" panose="02020603050405020304" pitchFamily="18" charset="0"/>
                <a:cs typeface="Times New Roman" panose="02020603050405020304" pitchFamily="18" charset="0"/>
              </a:rPr>
              <a:t>that </a:t>
            </a:r>
            <a:r>
              <a:rPr lang="en-GB" dirty="0" smtClean="0">
                <a:solidFill>
                  <a:schemeClr val="tx1"/>
                </a:solidFill>
                <a:latin typeface="Times New Roman" panose="02020603050405020304" pitchFamily="18" charset="0"/>
                <a:cs typeface="Times New Roman" panose="02020603050405020304" pitchFamily="18" charset="0"/>
              </a:rPr>
              <a:t>	have been </a:t>
            </a:r>
            <a:r>
              <a:rPr lang="en-GB" dirty="0">
                <a:solidFill>
                  <a:schemeClr val="tx1"/>
                </a:solidFill>
                <a:latin typeface="Times New Roman" panose="02020603050405020304" pitchFamily="18" charset="0"/>
                <a:cs typeface="Times New Roman" panose="02020603050405020304" pitchFamily="18" charset="0"/>
              </a:rPr>
              <a:t>put in place to protect / watch over the </a:t>
            </a:r>
            <a:r>
              <a:rPr lang="en-GB" dirty="0" smtClean="0">
                <a:solidFill>
                  <a:schemeClr val="tx1"/>
                </a:solidFill>
                <a:latin typeface="Times New Roman" panose="02020603050405020304" pitchFamily="18" charset="0"/>
                <a:cs typeface="Times New Roman" panose="02020603050405020304" pitchFamily="18" charset="0"/>
              </a:rPr>
              <a:t>	organizations information (2010). </a:t>
            </a:r>
            <a:endParaRPr lang="en-GB" dirty="0">
              <a:solidFill>
                <a:schemeClr val="tx1"/>
              </a:solidFill>
              <a:latin typeface="Times New Roman" panose="02020603050405020304" pitchFamily="18" charset="0"/>
              <a:cs typeface="Times New Roman" panose="02020603050405020304" pitchFamily="18" charset="0"/>
            </a:endParaRPr>
          </a:p>
          <a:p>
            <a:pPr marL="0" indent="0">
              <a:buNone/>
            </a:pPr>
            <a:r>
              <a:rPr lang="en-GB" dirty="0">
                <a:solidFill>
                  <a:schemeClr val="tx1"/>
                </a:solidFill>
                <a:latin typeface="Times New Roman" panose="02020603050405020304" pitchFamily="18" charset="0"/>
                <a:cs typeface="Times New Roman" panose="02020603050405020304" pitchFamily="18" charset="0"/>
              </a:rPr>
              <a:t>	To be more specific, an IT audit helps an organization evaluate the ability 	it has to </a:t>
            </a:r>
            <a:r>
              <a:rPr lang="en-GB" dirty="0" smtClean="0">
                <a:solidFill>
                  <a:schemeClr val="tx1"/>
                </a:solidFill>
                <a:latin typeface="Times New Roman" panose="02020603050405020304" pitchFamily="18" charset="0"/>
                <a:cs typeface="Times New Roman" panose="02020603050405020304" pitchFamily="18" charset="0"/>
              </a:rPr>
              <a:t>protect 	its </a:t>
            </a:r>
            <a:r>
              <a:rPr lang="en-GB" dirty="0">
                <a:solidFill>
                  <a:schemeClr val="tx1"/>
                </a:solidFill>
                <a:latin typeface="Times New Roman" panose="02020603050405020304" pitchFamily="18" charset="0"/>
                <a:cs typeface="Times New Roman" panose="02020603050405020304" pitchFamily="18" charset="0"/>
              </a:rPr>
              <a:t>information assets and to efficiently disseminate </a:t>
            </a:r>
            <a:r>
              <a:rPr lang="en-GB" dirty="0" smtClean="0">
                <a:solidFill>
                  <a:schemeClr val="tx1"/>
                </a:solidFill>
                <a:latin typeface="Times New Roman" panose="02020603050405020304" pitchFamily="18" charset="0"/>
                <a:cs typeface="Times New Roman" panose="02020603050405020304" pitchFamily="18" charset="0"/>
              </a:rPr>
              <a:t>information </a:t>
            </a:r>
            <a:r>
              <a:rPr lang="en-GB" dirty="0">
                <a:solidFill>
                  <a:schemeClr val="tx1"/>
                </a:solidFill>
                <a:latin typeface="Times New Roman" panose="02020603050405020304" pitchFamily="18" charset="0"/>
                <a:cs typeface="Times New Roman" panose="02020603050405020304" pitchFamily="18" charset="0"/>
              </a:rPr>
              <a:t>to authorized lots. </a:t>
            </a:r>
          </a:p>
          <a:p>
            <a:endParaRPr lang="en-US"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7384039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1301262"/>
            <a:ext cx="8911687" cy="569101"/>
          </a:xfrm>
        </p:spPr>
        <p:txBody>
          <a:bodyPr>
            <a:normAutofit fontScale="90000"/>
          </a:bodyPr>
          <a:lstStyle/>
          <a:p>
            <a:r>
              <a:rPr lang="en-US" dirty="0"/>
              <a:t>The case of </a:t>
            </a:r>
            <a:r>
              <a:rPr lang="en-US" dirty="0" err="1"/>
              <a:t>Smallville</a:t>
            </a:r>
            <a:r>
              <a:rPr lang="en-US" dirty="0"/>
              <a:t> (SCOPE) in question </a:t>
            </a:r>
          </a:p>
        </p:txBody>
      </p:sp>
      <p:sp>
        <p:nvSpPr>
          <p:cNvPr id="3" name="Content Placeholder 2"/>
          <p:cNvSpPr>
            <a:spLocks noGrp="1"/>
          </p:cNvSpPr>
          <p:nvPr>
            <p:ph idx="1"/>
          </p:nvPr>
        </p:nvSpPr>
        <p:spPr/>
        <p:txBody>
          <a:bodyPr>
            <a:normAutofit/>
          </a:bodyPr>
          <a:lstStyle/>
          <a:p>
            <a:r>
              <a:rPr lang="en-GB" sz="1600" dirty="0">
                <a:solidFill>
                  <a:schemeClr val="tx1"/>
                </a:solidFill>
                <a:latin typeface="Times New Roman" panose="02020603050405020304" pitchFamily="18" charset="0"/>
                <a:cs typeface="Times New Roman" panose="02020603050405020304" pitchFamily="18" charset="0"/>
              </a:rPr>
              <a:t>Value and purpose of IT audits to SCOPE </a:t>
            </a:r>
          </a:p>
          <a:p>
            <a:r>
              <a:rPr lang="en-GB" sz="1600" dirty="0">
                <a:solidFill>
                  <a:schemeClr val="tx1"/>
                </a:solidFill>
                <a:latin typeface="Times New Roman" panose="02020603050405020304" pitchFamily="18" charset="0"/>
                <a:cs typeface="Times New Roman" panose="02020603050405020304" pitchFamily="18" charset="0"/>
              </a:rPr>
              <a:t>Having known what IT audit does, there is something about Gail Industries that I want to pass across. </a:t>
            </a:r>
          </a:p>
          <a:p>
            <a:r>
              <a:rPr lang="en-GB" sz="1600" dirty="0">
                <a:solidFill>
                  <a:schemeClr val="tx1"/>
                </a:solidFill>
                <a:latin typeface="Times New Roman" panose="02020603050405020304" pitchFamily="18" charset="0"/>
                <a:cs typeface="Times New Roman" panose="02020603050405020304" pitchFamily="18" charset="0"/>
              </a:rPr>
              <a:t>Our company is designed to perform two major function services in IT auditing;</a:t>
            </a:r>
          </a:p>
          <a:p>
            <a:pPr lvl="1"/>
            <a:r>
              <a:rPr lang="en-GB" dirty="0">
                <a:solidFill>
                  <a:schemeClr val="tx1"/>
                </a:solidFill>
                <a:latin typeface="Times New Roman" panose="02020603050405020304" pitchFamily="18" charset="0"/>
                <a:cs typeface="Times New Roman" panose="02020603050405020304" pitchFamily="18" charset="0"/>
              </a:rPr>
              <a:t>Data capture and imaging, and</a:t>
            </a:r>
          </a:p>
          <a:p>
            <a:pPr lvl="1"/>
            <a:r>
              <a:rPr lang="en-GB" dirty="0">
                <a:solidFill>
                  <a:schemeClr val="tx1"/>
                </a:solidFill>
                <a:latin typeface="Times New Roman" panose="02020603050405020304" pitchFamily="18" charset="0"/>
                <a:cs typeface="Times New Roman" panose="02020603050405020304" pitchFamily="18" charset="0"/>
              </a:rPr>
              <a:t>Invoice management and reporting </a:t>
            </a:r>
          </a:p>
          <a:p>
            <a:r>
              <a:rPr lang="en-GB" sz="1600" dirty="0">
                <a:solidFill>
                  <a:schemeClr val="tx1"/>
                </a:solidFill>
                <a:latin typeface="Times New Roman" panose="02020603050405020304" pitchFamily="18" charset="0"/>
                <a:cs typeface="Times New Roman" panose="02020603050405020304" pitchFamily="18" charset="0"/>
              </a:rPr>
              <a:t>Importantly, we use cloud-based servers on Amazon Web Services (AWS). All our services run on local servers (windows and Linux) in a secured computer room. </a:t>
            </a:r>
          </a:p>
          <a:p>
            <a:r>
              <a:rPr lang="en-GB" sz="1600" dirty="0">
                <a:solidFill>
                  <a:schemeClr val="tx1"/>
                </a:solidFill>
                <a:latin typeface="Times New Roman" panose="02020603050405020304" pitchFamily="18" charset="0"/>
                <a:cs typeface="Times New Roman" panose="02020603050405020304" pitchFamily="18" charset="0"/>
              </a:rPr>
              <a:t>From your company’s data centre, our IT staff manages the servers supporting the CCS, for you information. </a:t>
            </a:r>
          </a:p>
        </p:txBody>
      </p:sp>
    </p:spTree>
    <p:extLst>
      <p:ext uri="{BB962C8B-B14F-4D97-AF65-F5344CB8AC3E}">
        <p14:creationId xmlns:p14="http://schemas.microsoft.com/office/powerpoint/2010/main" val="158761661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865056"/>
          </a:xfrm>
        </p:spPr>
        <p:txBody>
          <a:bodyPr/>
          <a:lstStyle/>
          <a:p>
            <a:r>
              <a:rPr lang="en-US" dirty="0"/>
              <a:t>Cont.</a:t>
            </a:r>
          </a:p>
        </p:txBody>
      </p:sp>
      <p:sp>
        <p:nvSpPr>
          <p:cNvPr id="3" name="Content Placeholder 2"/>
          <p:cNvSpPr>
            <a:spLocks noGrp="1"/>
          </p:cNvSpPr>
          <p:nvPr>
            <p:ph idx="1"/>
          </p:nvPr>
        </p:nvSpPr>
        <p:spPr>
          <a:xfrm>
            <a:off x="2572384" y="1887583"/>
            <a:ext cx="8915400" cy="4160799"/>
          </a:xfrm>
        </p:spPr>
        <p:txBody>
          <a:bodyPr>
            <a:normAutofit/>
          </a:bodyPr>
          <a:lstStyle/>
          <a:p>
            <a:pPr>
              <a:lnSpc>
                <a:spcPct val="150000"/>
              </a:lnSpc>
            </a:pPr>
            <a:r>
              <a:rPr lang="en-US" sz="2000" dirty="0">
                <a:solidFill>
                  <a:schemeClr val="tx1"/>
                </a:solidFill>
                <a:latin typeface="Times New Roman" panose="02020603050405020304" pitchFamily="18" charset="0"/>
                <a:cs typeface="Times New Roman" panose="02020603050405020304" pitchFamily="18" charset="0"/>
              </a:rPr>
              <a:t>The company’s processing platforms utilize cloud based services that require frequent auditing to improve functionalities. </a:t>
            </a:r>
          </a:p>
          <a:p>
            <a:pPr>
              <a:lnSpc>
                <a:spcPct val="150000"/>
              </a:lnSpc>
            </a:pPr>
            <a:r>
              <a:rPr lang="en-US" sz="2000" dirty="0">
                <a:solidFill>
                  <a:schemeClr val="tx1"/>
                </a:solidFill>
                <a:latin typeface="Times New Roman" panose="02020603050405020304" pitchFamily="18" charset="0"/>
                <a:cs typeface="Times New Roman" panose="02020603050405020304" pitchFamily="18" charset="0"/>
              </a:rPr>
              <a:t>Our IT staff provides the following to your company; </a:t>
            </a:r>
          </a:p>
          <a:p>
            <a:pPr lvl="1">
              <a:lnSpc>
                <a:spcPct val="150000"/>
              </a:lnSpc>
            </a:pPr>
            <a:r>
              <a:rPr lang="en-US" sz="2000" dirty="0">
                <a:solidFill>
                  <a:schemeClr val="tx1"/>
                </a:solidFill>
                <a:latin typeface="Times New Roman" panose="02020603050405020304" pitchFamily="18" charset="0"/>
                <a:cs typeface="Times New Roman" panose="02020603050405020304" pitchFamily="18" charset="0"/>
              </a:rPr>
              <a:t>Firewall management </a:t>
            </a:r>
          </a:p>
          <a:p>
            <a:pPr lvl="1">
              <a:lnSpc>
                <a:spcPct val="150000"/>
              </a:lnSpc>
            </a:pPr>
            <a:r>
              <a:rPr lang="en-US" sz="2000" dirty="0">
                <a:solidFill>
                  <a:schemeClr val="tx1"/>
                </a:solidFill>
                <a:latin typeface="Times New Roman" panose="02020603050405020304" pitchFamily="18" charset="0"/>
                <a:cs typeface="Times New Roman" panose="02020603050405020304" pitchFamily="18" charset="0"/>
              </a:rPr>
              <a:t>Network monitoring </a:t>
            </a:r>
          </a:p>
          <a:p>
            <a:pPr lvl="1">
              <a:lnSpc>
                <a:spcPct val="150000"/>
              </a:lnSpc>
            </a:pPr>
            <a:r>
              <a:rPr lang="en-US" sz="2000" dirty="0">
                <a:solidFill>
                  <a:schemeClr val="tx1"/>
                </a:solidFill>
                <a:latin typeface="Times New Roman" panose="02020603050405020304" pitchFamily="18" charset="0"/>
                <a:cs typeface="Times New Roman" panose="02020603050405020304" pitchFamily="18" charset="0"/>
              </a:rPr>
              <a:t>Data backup</a:t>
            </a:r>
          </a:p>
          <a:p>
            <a:pPr lvl="1">
              <a:lnSpc>
                <a:spcPct val="150000"/>
              </a:lnSpc>
            </a:pPr>
            <a:r>
              <a:rPr lang="en-US" sz="2000" dirty="0">
                <a:solidFill>
                  <a:schemeClr val="tx1"/>
                </a:solidFill>
                <a:latin typeface="Times New Roman" panose="02020603050405020304" pitchFamily="18" charset="0"/>
                <a:cs typeface="Times New Roman" panose="02020603050405020304" pitchFamily="18" charset="0"/>
              </a:rPr>
              <a:t>Incident management </a:t>
            </a:r>
          </a:p>
        </p:txBody>
      </p:sp>
    </p:spTree>
    <p:extLst>
      <p:ext uri="{BB962C8B-B14F-4D97-AF65-F5344CB8AC3E}">
        <p14:creationId xmlns:p14="http://schemas.microsoft.com/office/powerpoint/2010/main" val="319890866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89212" y="1195754"/>
            <a:ext cx="8915400" cy="4715468"/>
          </a:xfrm>
        </p:spPr>
        <p:txBody>
          <a:bodyPr/>
          <a:lstStyle/>
          <a:p>
            <a:r>
              <a:rPr lang="en-US" dirty="0"/>
              <a:t>Audit plan </a:t>
            </a:r>
          </a:p>
          <a:p>
            <a:pPr marL="0" indent="0">
              <a:buNone/>
            </a:pPr>
            <a:r>
              <a:rPr lang="en-US" dirty="0"/>
              <a:t>	</a:t>
            </a:r>
          </a:p>
        </p:txBody>
      </p:sp>
      <p:graphicFrame>
        <p:nvGraphicFramePr>
          <p:cNvPr id="4" name="Chart 2">
            <a:extLst>
              <a:ext uri="{FF2B5EF4-FFF2-40B4-BE49-F238E27FC236}">
                <a16:creationId xmlns:a16="http://schemas.microsoft.com/office/drawing/2014/main" xmlns="" id="{D1D5CD17-B234-46E0-A266-65CD1F189CEE}"/>
              </a:ext>
            </a:extLst>
          </p:cNvPr>
          <p:cNvGraphicFramePr>
            <a:graphicFrameLocks/>
          </p:cNvGraphicFramePr>
          <p:nvPr>
            <p:extLst>
              <p:ext uri="{D42A27DB-BD31-4B8C-83A1-F6EECF244321}">
                <p14:modId xmlns:p14="http://schemas.microsoft.com/office/powerpoint/2010/main" val="3557885140"/>
              </p:ext>
            </p:extLst>
          </p:nvPr>
        </p:nvGraphicFramePr>
        <p:xfrm>
          <a:off x="3069493" y="2620107"/>
          <a:ext cx="3792728" cy="31496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14">
            <a:extLst>
              <a:ext uri="{FF2B5EF4-FFF2-40B4-BE49-F238E27FC236}">
                <a16:creationId xmlns:a16="http://schemas.microsoft.com/office/drawing/2014/main" xmlns="" id="{F30C3775-6236-45C1-B56E-54D0A9609D15}"/>
              </a:ext>
            </a:extLst>
          </p:cNvPr>
          <p:cNvGraphicFramePr>
            <a:graphicFrameLocks/>
          </p:cNvGraphicFramePr>
          <p:nvPr>
            <p:extLst>
              <p:ext uri="{D42A27DB-BD31-4B8C-83A1-F6EECF244321}">
                <p14:modId xmlns:p14="http://schemas.microsoft.com/office/powerpoint/2010/main" val="3745633638"/>
              </p:ext>
            </p:extLst>
          </p:nvPr>
        </p:nvGraphicFramePr>
        <p:xfrm>
          <a:off x="7095392" y="2620108"/>
          <a:ext cx="3792728" cy="3149600"/>
        </p:xfrm>
        <a:graphic>
          <a:graphicData uri="http://schemas.openxmlformats.org/drawingml/2006/chart">
            <c:chart xmlns:c="http://schemas.openxmlformats.org/drawingml/2006/chart" xmlns:r="http://schemas.openxmlformats.org/officeDocument/2006/relationships" r:id="rId4"/>
          </a:graphicData>
        </a:graphic>
      </p:graphicFrame>
      <p:sp>
        <p:nvSpPr>
          <p:cNvPr id="6" name="Rectangle 5">
            <a:extLst>
              <a:ext uri="{FF2B5EF4-FFF2-40B4-BE49-F238E27FC236}">
                <a16:creationId xmlns:a16="http://schemas.microsoft.com/office/drawing/2014/main" xmlns="" id="{97C721B3-5B11-4DA0-8EDC-FC0822993B8A}"/>
              </a:ext>
            </a:extLst>
          </p:cNvPr>
          <p:cNvSpPr/>
          <p:nvPr/>
        </p:nvSpPr>
        <p:spPr>
          <a:xfrm>
            <a:off x="2697949" y="2066192"/>
            <a:ext cx="3949891" cy="393700"/>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Previous Year Plan</a:t>
            </a:r>
            <a:endParaRPr lang="en-GB" sz="1400" b="1" dirty="0"/>
          </a:p>
        </p:txBody>
      </p:sp>
      <p:sp>
        <p:nvSpPr>
          <p:cNvPr id="7" name="Rectangle 6">
            <a:extLst>
              <a:ext uri="{FF2B5EF4-FFF2-40B4-BE49-F238E27FC236}">
                <a16:creationId xmlns:a16="http://schemas.microsoft.com/office/drawing/2014/main" xmlns="" id="{784FBAE6-9B86-4B63-BEBB-B90819D79E8C}"/>
              </a:ext>
            </a:extLst>
          </p:cNvPr>
          <p:cNvSpPr/>
          <p:nvPr/>
        </p:nvSpPr>
        <p:spPr>
          <a:xfrm>
            <a:off x="6756577" y="2066192"/>
            <a:ext cx="3949891" cy="393700"/>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Proposed Plan</a:t>
            </a:r>
          </a:p>
        </p:txBody>
      </p:sp>
    </p:spTree>
    <p:extLst>
      <p:ext uri="{BB962C8B-B14F-4D97-AF65-F5344CB8AC3E}">
        <p14:creationId xmlns:p14="http://schemas.microsoft.com/office/powerpoint/2010/main" val="43601391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3631" y="1101969"/>
            <a:ext cx="9710981" cy="5381432"/>
          </a:xfrm>
        </p:spPr>
        <p:txBody>
          <a:bodyPr/>
          <a:lstStyle/>
          <a:p>
            <a:r>
              <a:rPr lang="en-US" dirty="0"/>
              <a:t>Proposed Audit Services Plan</a:t>
            </a:r>
          </a:p>
          <a:p>
            <a:pPr marL="0" indent="0">
              <a:buNone/>
            </a:pPr>
            <a:endParaRPr lang="en-US" dirty="0"/>
          </a:p>
        </p:txBody>
      </p:sp>
      <p:sp>
        <p:nvSpPr>
          <p:cNvPr id="4" name="Title 1">
            <a:extLst>
              <a:ext uri="{FF2B5EF4-FFF2-40B4-BE49-F238E27FC236}">
                <a16:creationId xmlns:a16="http://schemas.microsoft.com/office/drawing/2014/main" xmlns="" id="{2907D9AC-AFB3-4407-8D91-9CB831B0538E}"/>
              </a:ext>
            </a:extLst>
          </p:cNvPr>
          <p:cNvSpPr>
            <a:spLocks noGrp="1"/>
          </p:cNvSpPr>
          <p:nvPr>
            <p:ph type="title"/>
          </p:nvPr>
        </p:nvSpPr>
        <p:spPr>
          <a:xfrm>
            <a:off x="2332892" y="328246"/>
            <a:ext cx="8616462" cy="773722"/>
          </a:xfrm>
        </p:spPr>
        <p:txBody>
          <a:bodyPr>
            <a:normAutofit/>
          </a:bodyPr>
          <a:lstStyle/>
          <a:p>
            <a:r>
              <a:rPr lang="en-US" altLang="en-US" dirty="0"/>
              <a:t>Proposed Audit Services Plan</a:t>
            </a:r>
          </a:p>
        </p:txBody>
      </p:sp>
      <p:graphicFrame>
        <p:nvGraphicFramePr>
          <p:cNvPr id="5" name="Table 4">
            <a:extLst>
              <a:ext uri="{FF2B5EF4-FFF2-40B4-BE49-F238E27FC236}">
                <a16:creationId xmlns:a16="http://schemas.microsoft.com/office/drawing/2014/main" xmlns="" id="{8F727EA9-5562-4F2F-9DD9-E186E3BD57DB}"/>
              </a:ext>
            </a:extLst>
          </p:cNvPr>
          <p:cNvGraphicFramePr>
            <a:graphicFrameLocks noGrp="1"/>
          </p:cNvGraphicFramePr>
          <p:nvPr>
            <p:extLst>
              <p:ext uri="{D42A27DB-BD31-4B8C-83A1-F6EECF244321}">
                <p14:modId xmlns:p14="http://schemas.microsoft.com/office/powerpoint/2010/main" val="1588041880"/>
              </p:ext>
            </p:extLst>
          </p:nvPr>
        </p:nvGraphicFramePr>
        <p:xfrm>
          <a:off x="2332892" y="1406770"/>
          <a:ext cx="8991600" cy="4804372"/>
        </p:xfrm>
        <a:graphic>
          <a:graphicData uri="http://schemas.openxmlformats.org/drawingml/2006/table">
            <a:tbl>
              <a:tblPr firstRow="1" bandRow="1">
                <a:tableStyleId>{00A15C55-8517-42AA-B614-E9B94910E393}</a:tableStyleId>
              </a:tblPr>
              <a:tblGrid>
                <a:gridCol w="2247900">
                  <a:extLst>
                    <a:ext uri="{9D8B030D-6E8A-4147-A177-3AD203B41FA5}">
                      <a16:colId xmlns:a16="http://schemas.microsoft.com/office/drawing/2014/main" xmlns="" val="20000"/>
                    </a:ext>
                  </a:extLst>
                </a:gridCol>
                <a:gridCol w="1139792">
                  <a:extLst>
                    <a:ext uri="{9D8B030D-6E8A-4147-A177-3AD203B41FA5}">
                      <a16:colId xmlns:a16="http://schemas.microsoft.com/office/drawing/2014/main" xmlns="" val="20001"/>
                    </a:ext>
                  </a:extLst>
                </a:gridCol>
                <a:gridCol w="5603908">
                  <a:extLst>
                    <a:ext uri="{9D8B030D-6E8A-4147-A177-3AD203B41FA5}">
                      <a16:colId xmlns:a16="http://schemas.microsoft.com/office/drawing/2014/main" xmlns="" val="2390576682"/>
                    </a:ext>
                  </a:extLst>
                </a:gridCol>
              </a:tblGrid>
              <a:tr h="373272">
                <a:tc>
                  <a:txBody>
                    <a:bodyPr/>
                    <a:lstStyle/>
                    <a:p>
                      <a:pPr algn="ctr"/>
                      <a:r>
                        <a:rPr lang="en-US" sz="1200" dirty="0">
                          <a:solidFill>
                            <a:schemeClr val="tx1"/>
                          </a:solidFill>
                          <a:latin typeface="Times New Roman" panose="02020603050405020304" pitchFamily="18" charset="0"/>
                          <a:cs typeface="Times New Roman" panose="02020603050405020304" pitchFamily="18" charset="0"/>
                        </a:rPr>
                        <a:t>Audit Name</a:t>
                      </a: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ctr"/>
                      <a:r>
                        <a:rPr lang="en-US" sz="1200" dirty="0">
                          <a:solidFill>
                            <a:schemeClr val="tx1"/>
                          </a:solidFill>
                          <a:latin typeface="Times New Roman" panose="02020603050405020304" pitchFamily="18" charset="0"/>
                          <a:cs typeface="Times New Roman" panose="02020603050405020304" pitchFamily="18" charset="0"/>
                        </a:rPr>
                        <a:t>Last</a:t>
                      </a:r>
                      <a:r>
                        <a:rPr lang="en-US" sz="1200" baseline="0" dirty="0">
                          <a:solidFill>
                            <a:schemeClr val="tx1"/>
                          </a:solidFill>
                          <a:latin typeface="Times New Roman" panose="02020603050405020304" pitchFamily="18" charset="0"/>
                          <a:cs typeface="Times New Roman" panose="02020603050405020304" pitchFamily="18" charset="0"/>
                        </a:rPr>
                        <a:t> Audit Date</a:t>
                      </a:r>
                      <a:endParaRPr lang="en-US" sz="1200" dirty="0">
                        <a:solidFill>
                          <a:schemeClr val="tx1"/>
                        </a:solidFill>
                        <a:latin typeface="Times New Roman" panose="02020603050405020304" pitchFamily="18" charset="0"/>
                        <a:cs typeface="Times New Roman" panose="02020603050405020304" pitchFamily="18"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ctr"/>
                      <a:r>
                        <a:rPr lang="en-US" sz="1200" dirty="0">
                          <a:solidFill>
                            <a:schemeClr val="tx1"/>
                          </a:solidFill>
                          <a:latin typeface="Times New Roman" panose="02020603050405020304" pitchFamily="18" charset="0"/>
                          <a:cs typeface="Times New Roman" panose="02020603050405020304" pitchFamily="18" charset="0"/>
                        </a:rPr>
                        <a:t>Audit Description</a:t>
                      </a: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xmlns="" val="10000"/>
                  </a:ext>
                </a:extLst>
              </a:tr>
              <a:tr h="223964">
                <a:tc gridSpan="3">
                  <a:txBody>
                    <a:bodyPr/>
                    <a:lstStyle/>
                    <a:p>
                      <a:pPr algn="ctr"/>
                      <a:r>
                        <a:rPr lang="en-US" sz="1200" b="1" i="0" dirty="0">
                          <a:solidFill>
                            <a:schemeClr val="tx1"/>
                          </a:solidFill>
                          <a:latin typeface="Times New Roman" panose="02020603050405020304" pitchFamily="18" charset="0"/>
                          <a:cs typeface="Times New Roman" panose="02020603050405020304" pitchFamily="18" charset="0"/>
                        </a:rPr>
                        <a:t>Energy Resources</a:t>
                      </a: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accent2"/>
                    </a:solidFill>
                  </a:tcPr>
                </a:tc>
                <a:tc hMerge="1">
                  <a:txBody>
                    <a:bodyPr/>
                    <a:lstStyle/>
                    <a:p>
                      <a:pPr algn="l"/>
                      <a:endParaRPr lang="en-US" sz="1100" i="0" dirty="0">
                        <a:solidFill>
                          <a:schemeClr val="bg1"/>
                        </a:solidFill>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hMerge="1">
                  <a:txBody>
                    <a:bodyPr/>
                    <a:lstStyle/>
                    <a:p>
                      <a:pPr algn="l"/>
                      <a:endParaRPr lang="en-US" sz="1100" i="0" dirty="0">
                        <a:solidFill>
                          <a:schemeClr val="bg1"/>
                        </a:solidFill>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2758043401"/>
                  </a:ext>
                </a:extLst>
              </a:tr>
              <a:tr h="451292">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Times New Roman" panose="02020603050405020304" pitchFamily="18" charset="0"/>
                          <a:ea typeface="+mn-ea"/>
                          <a:cs typeface="Times New Roman" panose="02020603050405020304" pitchFamily="18" charset="0"/>
                        </a:rPr>
                        <a:t>Payment Processing</a:t>
                      </a: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l"/>
                      <a:endParaRPr lang="en-US" sz="1200" dirty="0">
                        <a:solidFill>
                          <a:schemeClr val="tx1"/>
                        </a:solidFill>
                        <a:latin typeface="Times New Roman" panose="02020603050405020304" pitchFamily="18" charset="0"/>
                        <a:cs typeface="Times New Roman" panose="02020603050405020304" pitchFamily="18"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l"/>
                      <a:r>
                        <a:rPr lang="en-US" sz="1200" dirty="0">
                          <a:solidFill>
                            <a:schemeClr val="tx1"/>
                          </a:solidFill>
                          <a:latin typeface="Times New Roman" panose="02020603050405020304" pitchFamily="18" charset="0"/>
                          <a:cs typeface="Times New Roman" panose="02020603050405020304" pitchFamily="18" charset="0"/>
                        </a:rPr>
                        <a:t>Test risk management controls, transactions and reporting on a quarterly basis.</a:t>
                      </a: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10002"/>
                  </a:ext>
                </a:extLst>
              </a:tr>
              <a:tr h="322352">
                <a:tc>
                  <a:txBody>
                    <a:bodyPr/>
                    <a:lstStyle/>
                    <a:p>
                      <a:r>
                        <a:rPr lang="en-US" sz="1200" b="1" kern="1200" dirty="0">
                          <a:solidFill>
                            <a:schemeClr val="tx1"/>
                          </a:solidFill>
                          <a:effectLst/>
                          <a:latin typeface="Times New Roman" panose="02020603050405020304" pitchFamily="18" charset="0"/>
                          <a:ea typeface="+mn-ea"/>
                          <a:cs typeface="Times New Roman" panose="02020603050405020304" pitchFamily="18" charset="0"/>
                        </a:rPr>
                        <a:t>Physical Security (Facilities)</a:t>
                      </a: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endParaRPr lang="en-US" sz="1200" kern="1200" dirty="0">
                        <a:solidFill>
                          <a:schemeClr val="tx1"/>
                        </a:solidFill>
                        <a:latin typeface="Times New Roman" panose="02020603050405020304" pitchFamily="18" charset="0"/>
                        <a:ea typeface="+mn-ea"/>
                        <a:cs typeface="Times New Roman" panose="02020603050405020304" pitchFamily="18"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200" kern="1200" dirty="0">
                          <a:solidFill>
                            <a:schemeClr val="tx1"/>
                          </a:solidFill>
                          <a:latin typeface="Times New Roman" panose="02020603050405020304" pitchFamily="18" charset="0"/>
                          <a:cs typeface="Times New Roman" panose="02020603050405020304" pitchFamily="18" charset="0"/>
                        </a:rPr>
                        <a:t>Determine parameters, procedures and controls </a:t>
                      </a:r>
                      <a:r>
                        <a:rPr lang="en-US" sz="1200" kern="1200" dirty="0" smtClean="0">
                          <a:solidFill>
                            <a:schemeClr val="tx1"/>
                          </a:solidFill>
                          <a:latin typeface="Times New Roman" panose="02020603050405020304" pitchFamily="18" charset="0"/>
                          <a:cs typeface="Times New Roman" panose="02020603050405020304" pitchFamily="18" charset="0"/>
                        </a:rPr>
                        <a:t>continue </a:t>
                      </a:r>
                      <a:r>
                        <a:rPr lang="en-US" sz="1200" kern="1200" dirty="0">
                          <a:solidFill>
                            <a:schemeClr val="tx1"/>
                          </a:solidFill>
                          <a:latin typeface="Times New Roman" panose="02020603050405020304" pitchFamily="18" charset="0"/>
                          <a:cs typeface="Times New Roman" panose="02020603050405020304" pitchFamily="18" charset="0"/>
                        </a:rPr>
                        <a:t>to operate effectively.</a:t>
                      </a:r>
                      <a:endParaRPr lang="en-US" sz="1200" kern="1200" dirty="0">
                        <a:solidFill>
                          <a:schemeClr val="tx1"/>
                        </a:solidFill>
                        <a:latin typeface="Times New Roman" panose="02020603050405020304" pitchFamily="18" charset="0"/>
                        <a:ea typeface="+mn-ea"/>
                        <a:cs typeface="Times New Roman" panose="02020603050405020304" pitchFamily="18"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10003"/>
                  </a:ext>
                </a:extLst>
              </a:tr>
              <a:tr h="37327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Times New Roman" panose="02020603050405020304" pitchFamily="18" charset="0"/>
                          <a:ea typeface="+mn-ea"/>
                          <a:cs typeface="Times New Roman" panose="02020603050405020304" pitchFamily="18" charset="0"/>
                        </a:rPr>
                        <a:t>Environmental Safeguards</a:t>
                      </a:r>
                    </a:p>
                    <a:p>
                      <a:pPr marL="0" algn="l" defTabSz="914400" rtl="0" eaLnBrk="1" latinLnBrk="0" hangingPunct="1"/>
                      <a:endParaRPr lang="en-US" sz="1200" b="1" i="1" kern="1200" dirty="0">
                        <a:solidFill>
                          <a:schemeClr val="tx1"/>
                        </a:solidFill>
                        <a:latin typeface="Times New Roman" panose="02020603050405020304" pitchFamily="18" charset="0"/>
                        <a:ea typeface="+mn-ea"/>
                        <a:cs typeface="Times New Roman" panose="02020603050405020304" pitchFamily="18"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endParaRPr lang="en-US" sz="1200" kern="1200" dirty="0">
                        <a:solidFill>
                          <a:schemeClr val="tx1"/>
                        </a:solidFill>
                        <a:latin typeface="Times New Roman" panose="02020603050405020304" pitchFamily="18" charset="0"/>
                        <a:ea typeface="+mn-ea"/>
                        <a:cs typeface="Times New Roman" panose="02020603050405020304" pitchFamily="18"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200" kern="1200" dirty="0">
                          <a:solidFill>
                            <a:schemeClr val="tx1"/>
                          </a:solidFill>
                          <a:latin typeface="Times New Roman" panose="02020603050405020304" pitchFamily="18" charset="0"/>
                          <a:cs typeface="Times New Roman" panose="02020603050405020304" pitchFamily="18" charset="0"/>
                        </a:rPr>
                        <a:t>Test compliance and opportunities with delivery commitments on physical gas contracts.</a:t>
                      </a:r>
                      <a:endParaRPr lang="en-US" sz="1200" kern="1200" dirty="0">
                        <a:solidFill>
                          <a:schemeClr val="tx1"/>
                        </a:solidFill>
                        <a:latin typeface="Times New Roman" panose="02020603050405020304" pitchFamily="18" charset="0"/>
                        <a:ea typeface="+mn-ea"/>
                        <a:cs typeface="Times New Roman" panose="02020603050405020304" pitchFamily="18"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10004"/>
                  </a:ext>
                </a:extLst>
              </a:tr>
              <a:tr h="45129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Times New Roman" panose="02020603050405020304" pitchFamily="18" charset="0"/>
                          <a:ea typeface="+mn-ea"/>
                          <a:cs typeface="Times New Roman" panose="02020603050405020304" pitchFamily="18" charset="0"/>
                        </a:rPr>
                        <a:t>Change Management</a:t>
                      </a: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endParaRPr lang="en-US" sz="1200" kern="1200" dirty="0">
                        <a:solidFill>
                          <a:schemeClr val="tx1"/>
                        </a:solidFill>
                        <a:latin typeface="Times New Roman" panose="02020603050405020304" pitchFamily="18" charset="0"/>
                        <a:ea typeface="+mn-ea"/>
                        <a:cs typeface="Times New Roman" panose="02020603050405020304" pitchFamily="18"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200" kern="1200" dirty="0">
                          <a:solidFill>
                            <a:schemeClr val="tx1"/>
                          </a:solidFill>
                          <a:latin typeface="Times New Roman" panose="02020603050405020304" pitchFamily="18" charset="0"/>
                          <a:cs typeface="Times New Roman" panose="02020603050405020304" pitchFamily="18" charset="0"/>
                        </a:rPr>
                        <a:t>Evaluate sufficiency of procedures and controls relating to electricity trading activities.</a:t>
                      </a:r>
                      <a:endParaRPr lang="en-US" sz="1200" kern="1200" dirty="0">
                        <a:solidFill>
                          <a:schemeClr val="tx1"/>
                        </a:solidFill>
                        <a:latin typeface="Times New Roman" panose="02020603050405020304" pitchFamily="18" charset="0"/>
                        <a:ea typeface="+mn-ea"/>
                        <a:cs typeface="Times New Roman" panose="02020603050405020304" pitchFamily="18"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10005"/>
                  </a:ext>
                </a:extLst>
              </a:tr>
              <a:tr h="257882">
                <a:tc>
                  <a:txBody>
                    <a:bodyPr/>
                    <a:lstStyle/>
                    <a:p>
                      <a:r>
                        <a:rPr lang="en-US" sz="1200" b="1" kern="1200" dirty="0">
                          <a:solidFill>
                            <a:schemeClr val="tx1"/>
                          </a:solidFill>
                          <a:effectLst/>
                          <a:latin typeface="Times New Roman" panose="02020603050405020304" pitchFamily="18" charset="0"/>
                          <a:ea typeface="+mn-ea"/>
                          <a:cs typeface="Times New Roman" panose="02020603050405020304" pitchFamily="18" charset="0"/>
                        </a:rPr>
                        <a:t>Logical Security</a:t>
                      </a: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endParaRPr lang="en-US" sz="1200" kern="1200" dirty="0">
                        <a:solidFill>
                          <a:schemeClr val="tx1"/>
                        </a:solidFill>
                        <a:latin typeface="Times New Roman" panose="02020603050405020304" pitchFamily="18" charset="0"/>
                        <a:ea typeface="+mn-ea"/>
                        <a:cs typeface="Times New Roman" panose="02020603050405020304" pitchFamily="18"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200" kern="1200" dirty="0">
                          <a:solidFill>
                            <a:schemeClr val="tx1"/>
                          </a:solidFill>
                          <a:latin typeface="Times New Roman" panose="02020603050405020304" pitchFamily="18" charset="0"/>
                          <a:cs typeface="Times New Roman" panose="02020603050405020304" pitchFamily="18" charset="0"/>
                        </a:rPr>
                        <a:t>Test accuracy and completeness of physical and financial trade data.</a:t>
                      </a:r>
                      <a:endParaRPr lang="en-US" sz="1200" kern="1200" dirty="0">
                        <a:solidFill>
                          <a:schemeClr val="tx1"/>
                        </a:solidFill>
                        <a:latin typeface="Times New Roman" panose="02020603050405020304" pitchFamily="18" charset="0"/>
                        <a:ea typeface="+mn-ea"/>
                        <a:cs typeface="Times New Roman" panose="02020603050405020304" pitchFamily="18"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10006"/>
                  </a:ext>
                </a:extLst>
              </a:tr>
              <a:tr h="373272">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Times New Roman" panose="02020603050405020304" pitchFamily="18" charset="0"/>
                          <a:ea typeface="+mn-ea"/>
                          <a:cs typeface="Times New Roman" panose="02020603050405020304" pitchFamily="18" charset="0"/>
                        </a:rPr>
                        <a:t>Physical Security (Datacenter)</a:t>
                      </a: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endParaRPr lang="en-US" sz="1200" kern="1200" dirty="0">
                        <a:solidFill>
                          <a:schemeClr val="tx1"/>
                        </a:solidFill>
                        <a:latin typeface="Times New Roman" panose="02020603050405020304" pitchFamily="18" charset="0"/>
                        <a:ea typeface="+mn-ea"/>
                        <a:cs typeface="Times New Roman" panose="02020603050405020304" pitchFamily="18"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200" kern="1200" dirty="0">
                          <a:solidFill>
                            <a:schemeClr val="tx1"/>
                          </a:solidFill>
                          <a:latin typeface="Times New Roman" panose="02020603050405020304" pitchFamily="18" charset="0"/>
                          <a:cs typeface="Times New Roman" panose="02020603050405020304" pitchFamily="18" charset="0"/>
                        </a:rPr>
                        <a:t>Review actualization and physical gas disbursement procedures.</a:t>
                      </a:r>
                      <a:endParaRPr lang="en-US" sz="1200" kern="1200" dirty="0">
                        <a:solidFill>
                          <a:schemeClr val="tx1"/>
                        </a:solidFill>
                        <a:latin typeface="Times New Roman" panose="02020603050405020304" pitchFamily="18" charset="0"/>
                        <a:ea typeface="+mn-ea"/>
                        <a:cs typeface="Times New Roman" panose="02020603050405020304" pitchFamily="18"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10007"/>
                  </a:ext>
                </a:extLst>
              </a:tr>
              <a:tr h="257882">
                <a:tc>
                  <a:txBody>
                    <a:bodyPr/>
                    <a:lstStyle/>
                    <a:p>
                      <a:r>
                        <a:rPr lang="en-US" sz="1200" b="1" kern="1200" dirty="0">
                          <a:solidFill>
                            <a:schemeClr val="tx1"/>
                          </a:solidFill>
                          <a:effectLst/>
                          <a:latin typeface="Times New Roman" panose="02020603050405020304" pitchFamily="18" charset="0"/>
                          <a:ea typeface="+mn-ea"/>
                          <a:cs typeface="Times New Roman" panose="02020603050405020304" pitchFamily="18" charset="0"/>
                        </a:rPr>
                        <a:t>Data Transmission</a:t>
                      </a: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endParaRPr lang="en-US" sz="1200" kern="1200" dirty="0">
                        <a:solidFill>
                          <a:schemeClr val="tx1"/>
                        </a:solidFill>
                        <a:latin typeface="Times New Roman" panose="02020603050405020304" pitchFamily="18" charset="0"/>
                        <a:ea typeface="+mn-ea"/>
                        <a:cs typeface="Times New Roman" panose="02020603050405020304" pitchFamily="18"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200" kern="1200" dirty="0">
                          <a:solidFill>
                            <a:schemeClr val="tx1"/>
                          </a:solidFill>
                          <a:latin typeface="Times New Roman" panose="02020603050405020304" pitchFamily="18" charset="0"/>
                          <a:cs typeface="Times New Roman" panose="02020603050405020304" pitchFamily="18" charset="0"/>
                        </a:rPr>
                        <a:t>Review controls and data integrity within this system.</a:t>
                      </a:r>
                      <a:endParaRPr lang="en-US" sz="1200" kern="1200" dirty="0">
                        <a:solidFill>
                          <a:schemeClr val="tx1"/>
                        </a:solidFill>
                        <a:latin typeface="Times New Roman" panose="02020603050405020304" pitchFamily="18" charset="0"/>
                        <a:ea typeface="+mn-ea"/>
                        <a:cs typeface="Times New Roman" panose="02020603050405020304" pitchFamily="18"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10008"/>
                  </a:ext>
                </a:extLst>
              </a:tr>
              <a:tr h="257882">
                <a:tc>
                  <a:txBody>
                    <a:bodyPr/>
                    <a:lstStyle/>
                    <a:p>
                      <a:r>
                        <a:rPr lang="en-US" sz="1200" b="1" kern="1200" dirty="0">
                          <a:solidFill>
                            <a:schemeClr val="tx1"/>
                          </a:solidFill>
                          <a:effectLst/>
                          <a:latin typeface="Times New Roman" panose="02020603050405020304" pitchFamily="18" charset="0"/>
                          <a:ea typeface="+mn-ea"/>
                          <a:cs typeface="Times New Roman" panose="02020603050405020304" pitchFamily="18" charset="0"/>
                        </a:rPr>
                        <a:t>Deposits</a:t>
                      </a: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endParaRPr lang="en-US" sz="1200" kern="1200" dirty="0">
                        <a:solidFill>
                          <a:schemeClr val="tx1"/>
                        </a:solidFill>
                        <a:latin typeface="Times New Roman" panose="02020603050405020304" pitchFamily="18" charset="0"/>
                        <a:ea typeface="+mn-ea"/>
                        <a:cs typeface="Times New Roman" panose="02020603050405020304" pitchFamily="18"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200" kern="1200" dirty="0">
                          <a:solidFill>
                            <a:schemeClr val="tx1"/>
                          </a:solidFill>
                          <a:latin typeface="Times New Roman" panose="02020603050405020304" pitchFamily="18" charset="0"/>
                          <a:cs typeface="Times New Roman" panose="02020603050405020304" pitchFamily="18" charset="0"/>
                        </a:rPr>
                        <a:t>Test propriety of costs allocated to ABC during construction of this pipeline.</a:t>
                      </a:r>
                      <a:endParaRPr lang="en-US" sz="1200" kern="1200" dirty="0">
                        <a:solidFill>
                          <a:schemeClr val="tx1"/>
                        </a:solidFill>
                        <a:latin typeface="Times New Roman" panose="02020603050405020304" pitchFamily="18" charset="0"/>
                        <a:ea typeface="+mn-ea"/>
                        <a:cs typeface="Times New Roman" panose="02020603050405020304" pitchFamily="18"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10009"/>
                  </a:ext>
                </a:extLst>
              </a:tr>
              <a:tr h="298618">
                <a:tc>
                  <a:txBody>
                    <a:bodyPr/>
                    <a:lstStyle/>
                    <a:p>
                      <a:endParaRPr lang="en-US" sz="1200" dirty="0">
                        <a:solidFill>
                          <a:schemeClr val="tx1"/>
                        </a:solidFill>
                        <a:latin typeface="Times New Roman" panose="02020603050405020304" pitchFamily="18" charset="0"/>
                        <a:cs typeface="Times New Roman" panose="02020603050405020304" pitchFamily="18"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endParaRPr lang="en-US" sz="1200" kern="1200" dirty="0">
                        <a:solidFill>
                          <a:schemeClr val="tx1"/>
                        </a:solidFill>
                        <a:latin typeface="Times New Roman" panose="02020603050405020304" pitchFamily="18" charset="0"/>
                        <a:ea typeface="+mn-ea"/>
                        <a:cs typeface="Times New Roman" panose="02020603050405020304" pitchFamily="18"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endParaRPr lang="en-US" sz="1200" dirty="0">
                        <a:solidFill>
                          <a:schemeClr val="tx1"/>
                        </a:solidFill>
                        <a:latin typeface="Times New Roman" panose="02020603050405020304" pitchFamily="18" charset="0"/>
                        <a:cs typeface="Times New Roman" panose="02020603050405020304" pitchFamily="18"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10010"/>
                  </a:ext>
                </a:extLst>
              </a:tr>
              <a:tr h="298618">
                <a:tc>
                  <a:txBody>
                    <a:bodyPr/>
                    <a:lstStyle/>
                    <a:p>
                      <a:endParaRPr lang="en-US" sz="1200">
                        <a:solidFill>
                          <a:schemeClr val="tx1"/>
                        </a:solidFill>
                        <a:latin typeface="Times New Roman" panose="02020603050405020304" pitchFamily="18" charset="0"/>
                        <a:cs typeface="Times New Roman" panose="02020603050405020304" pitchFamily="18"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endParaRPr lang="en-US" sz="1200" kern="1200" dirty="0">
                        <a:solidFill>
                          <a:schemeClr val="tx1"/>
                        </a:solidFill>
                        <a:latin typeface="Times New Roman" panose="02020603050405020304" pitchFamily="18" charset="0"/>
                        <a:ea typeface="+mn-ea"/>
                        <a:cs typeface="Times New Roman" panose="02020603050405020304" pitchFamily="18"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endParaRPr lang="en-US" sz="1200">
                        <a:solidFill>
                          <a:schemeClr val="tx1"/>
                        </a:solidFill>
                        <a:latin typeface="Times New Roman" panose="02020603050405020304" pitchFamily="18" charset="0"/>
                        <a:cs typeface="Times New Roman" panose="02020603050405020304" pitchFamily="18"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10011"/>
                  </a:ext>
                </a:extLst>
              </a:tr>
              <a:tr h="298618">
                <a:tc>
                  <a:txBody>
                    <a:bodyPr/>
                    <a:lstStyle/>
                    <a:p>
                      <a:endParaRPr lang="en-US" sz="1200">
                        <a:solidFill>
                          <a:schemeClr val="tx1"/>
                        </a:solidFill>
                        <a:latin typeface="Times New Roman" panose="02020603050405020304" pitchFamily="18" charset="0"/>
                        <a:cs typeface="Times New Roman" panose="02020603050405020304" pitchFamily="18"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endParaRPr lang="en-US" sz="1200" kern="1200" dirty="0">
                        <a:solidFill>
                          <a:schemeClr val="tx1"/>
                        </a:solidFill>
                        <a:latin typeface="Times New Roman" panose="02020603050405020304" pitchFamily="18" charset="0"/>
                        <a:ea typeface="+mn-ea"/>
                        <a:cs typeface="Times New Roman" panose="02020603050405020304" pitchFamily="18"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endParaRPr lang="en-US" sz="1200">
                        <a:solidFill>
                          <a:schemeClr val="tx1"/>
                        </a:solidFill>
                        <a:latin typeface="Times New Roman" panose="02020603050405020304" pitchFamily="18" charset="0"/>
                        <a:cs typeface="Times New Roman" panose="02020603050405020304" pitchFamily="18"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10012"/>
                  </a:ext>
                </a:extLst>
              </a:tr>
              <a:tr h="298618">
                <a:tc>
                  <a:txBody>
                    <a:bodyPr/>
                    <a:lstStyle/>
                    <a:p>
                      <a:endParaRPr lang="en-US" sz="1200" dirty="0">
                        <a:solidFill>
                          <a:schemeClr val="tx1"/>
                        </a:solidFill>
                        <a:latin typeface="Times New Roman" panose="02020603050405020304" pitchFamily="18" charset="0"/>
                        <a:cs typeface="Times New Roman" panose="02020603050405020304" pitchFamily="18"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endParaRPr lang="en-US" sz="1200" kern="1200" dirty="0">
                        <a:solidFill>
                          <a:schemeClr val="tx1"/>
                        </a:solidFill>
                        <a:latin typeface="Times New Roman" panose="02020603050405020304" pitchFamily="18" charset="0"/>
                        <a:ea typeface="+mn-ea"/>
                        <a:cs typeface="Times New Roman" panose="02020603050405020304" pitchFamily="18"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endParaRPr lang="en-US" sz="1200" dirty="0">
                        <a:solidFill>
                          <a:schemeClr val="tx1"/>
                        </a:solidFill>
                        <a:latin typeface="Times New Roman" panose="02020603050405020304" pitchFamily="18" charset="0"/>
                        <a:cs typeface="Times New Roman" panose="02020603050405020304" pitchFamily="18"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10013"/>
                  </a:ext>
                </a:extLst>
              </a:tr>
            </a:tbl>
          </a:graphicData>
        </a:graphic>
      </p:graphicFrame>
      <p:sp>
        <p:nvSpPr>
          <p:cNvPr id="6" name="Freeform 149">
            <a:extLst>
              <a:ext uri="{FF2B5EF4-FFF2-40B4-BE49-F238E27FC236}">
                <a16:creationId xmlns:a16="http://schemas.microsoft.com/office/drawing/2014/main" xmlns="" id="{FB5BAB47-FF9A-491E-8BDB-203B6B82AC24}"/>
              </a:ext>
            </a:extLst>
          </p:cNvPr>
          <p:cNvSpPr>
            <a:spLocks noChangeAspect="1"/>
          </p:cNvSpPr>
          <p:nvPr/>
        </p:nvSpPr>
        <p:spPr bwMode="auto">
          <a:xfrm>
            <a:off x="168049" y="1155701"/>
            <a:ext cx="398879" cy="416551"/>
          </a:xfrm>
          <a:custGeom>
            <a:avLst/>
            <a:gdLst>
              <a:gd name="connsiteX0" fmla="*/ 1701007 w 1755776"/>
              <a:gd name="connsiteY0" fmla="*/ 1728788 h 1833564"/>
              <a:gd name="connsiteX1" fmla="*/ 1755776 w 1755776"/>
              <a:gd name="connsiteY1" fmla="*/ 1781176 h 1833564"/>
              <a:gd name="connsiteX2" fmla="*/ 1701007 w 1755776"/>
              <a:gd name="connsiteY2" fmla="*/ 1833564 h 1833564"/>
              <a:gd name="connsiteX3" fmla="*/ 1646238 w 1755776"/>
              <a:gd name="connsiteY3" fmla="*/ 1781176 h 1833564"/>
              <a:gd name="connsiteX4" fmla="*/ 1701007 w 1755776"/>
              <a:gd name="connsiteY4" fmla="*/ 1728788 h 1833564"/>
              <a:gd name="connsiteX5" fmla="*/ 709112 w 1755776"/>
              <a:gd name="connsiteY5" fmla="*/ 914400 h 1833564"/>
              <a:gd name="connsiteX6" fmla="*/ 814388 w 1755776"/>
              <a:gd name="connsiteY6" fmla="*/ 1026894 h 1833564"/>
              <a:gd name="connsiteX7" fmla="*/ 705352 w 1755776"/>
              <a:gd name="connsiteY7" fmla="*/ 1131888 h 1833564"/>
              <a:gd name="connsiteX8" fmla="*/ 600075 w 1755776"/>
              <a:gd name="connsiteY8" fmla="*/ 1023144 h 1833564"/>
              <a:gd name="connsiteX9" fmla="*/ 709112 w 1755776"/>
              <a:gd name="connsiteY9" fmla="*/ 914400 h 1833564"/>
              <a:gd name="connsiteX10" fmla="*/ 603250 w 1755776"/>
              <a:gd name="connsiteY10" fmla="*/ 284163 h 1833564"/>
              <a:gd name="connsiteX11" fmla="*/ 811213 w 1755776"/>
              <a:gd name="connsiteY11" fmla="*/ 284163 h 1833564"/>
              <a:gd name="connsiteX12" fmla="*/ 777875 w 1755776"/>
              <a:gd name="connsiteY12" fmla="*/ 860426 h 1833564"/>
              <a:gd name="connsiteX13" fmla="*/ 638175 w 1755776"/>
              <a:gd name="connsiteY13" fmla="*/ 860426 h 1833564"/>
              <a:gd name="connsiteX14" fmla="*/ 707232 w 1755776"/>
              <a:gd name="connsiteY14" fmla="*/ 76200 h 1833564"/>
              <a:gd name="connsiteX15" fmla="*/ 74613 w 1755776"/>
              <a:gd name="connsiteY15" fmla="*/ 708025 h 1833564"/>
              <a:gd name="connsiteX16" fmla="*/ 707232 w 1755776"/>
              <a:gd name="connsiteY16" fmla="*/ 1339850 h 1833564"/>
              <a:gd name="connsiteX17" fmla="*/ 1339851 w 1755776"/>
              <a:gd name="connsiteY17" fmla="*/ 708025 h 1833564"/>
              <a:gd name="connsiteX18" fmla="*/ 707232 w 1755776"/>
              <a:gd name="connsiteY18" fmla="*/ 76200 h 1833564"/>
              <a:gd name="connsiteX19" fmla="*/ 709587 w 1755776"/>
              <a:gd name="connsiteY19" fmla="*/ 0 h 1833564"/>
              <a:gd name="connsiteX20" fmla="*/ 1415400 w 1755776"/>
              <a:gd name="connsiteY20" fmla="*/ 709634 h 1833564"/>
              <a:gd name="connsiteX21" fmla="*/ 1192711 w 1755776"/>
              <a:gd name="connsiteY21" fmla="*/ 1219211 h 1833564"/>
              <a:gd name="connsiteX22" fmla="*/ 1649413 w 1755776"/>
              <a:gd name="connsiteY22" fmla="*/ 1675943 h 1833564"/>
              <a:gd name="connsiteX23" fmla="*/ 1596571 w 1755776"/>
              <a:gd name="connsiteY23" fmla="*/ 1728788 h 1833564"/>
              <a:gd name="connsiteX24" fmla="*/ 1136095 w 1755776"/>
              <a:gd name="connsiteY24" fmla="*/ 1268281 h 1833564"/>
              <a:gd name="connsiteX25" fmla="*/ 709587 w 1755776"/>
              <a:gd name="connsiteY25" fmla="*/ 1415493 h 1833564"/>
              <a:gd name="connsiteX26" fmla="*/ 0 w 1755776"/>
              <a:gd name="connsiteY26" fmla="*/ 709634 h 1833564"/>
              <a:gd name="connsiteX27" fmla="*/ 709587 w 1755776"/>
              <a:gd name="connsiteY27" fmla="*/ 0 h 1833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55776" h="1833564">
                <a:moveTo>
                  <a:pt x="1701007" y="1728788"/>
                </a:moveTo>
                <a:cubicBezTo>
                  <a:pt x="1731255" y="1728788"/>
                  <a:pt x="1755776" y="1752243"/>
                  <a:pt x="1755776" y="1781176"/>
                </a:cubicBezTo>
                <a:cubicBezTo>
                  <a:pt x="1755776" y="1810109"/>
                  <a:pt x="1731255" y="1833564"/>
                  <a:pt x="1701007" y="1833564"/>
                </a:cubicBezTo>
                <a:cubicBezTo>
                  <a:pt x="1670759" y="1833564"/>
                  <a:pt x="1646238" y="1810109"/>
                  <a:pt x="1646238" y="1781176"/>
                </a:cubicBezTo>
                <a:cubicBezTo>
                  <a:pt x="1646238" y="1752243"/>
                  <a:pt x="1670759" y="1728788"/>
                  <a:pt x="1701007" y="1728788"/>
                </a:cubicBezTo>
                <a:close/>
                <a:moveTo>
                  <a:pt x="709112" y="914400"/>
                </a:moveTo>
                <a:cubicBezTo>
                  <a:pt x="765510" y="914400"/>
                  <a:pt x="814388" y="963147"/>
                  <a:pt x="814388" y="1026894"/>
                </a:cubicBezTo>
                <a:cubicBezTo>
                  <a:pt x="814388" y="1086891"/>
                  <a:pt x="765510" y="1131888"/>
                  <a:pt x="705352" y="1131888"/>
                </a:cubicBezTo>
                <a:cubicBezTo>
                  <a:pt x="645194" y="1131888"/>
                  <a:pt x="600075" y="1086891"/>
                  <a:pt x="600075" y="1023144"/>
                </a:cubicBezTo>
                <a:cubicBezTo>
                  <a:pt x="600075" y="963147"/>
                  <a:pt x="648953" y="914400"/>
                  <a:pt x="709112" y="914400"/>
                </a:cubicBezTo>
                <a:close/>
                <a:moveTo>
                  <a:pt x="603250" y="284163"/>
                </a:moveTo>
                <a:lnTo>
                  <a:pt x="811213" y="284163"/>
                </a:lnTo>
                <a:lnTo>
                  <a:pt x="777875" y="860426"/>
                </a:lnTo>
                <a:lnTo>
                  <a:pt x="638175" y="860426"/>
                </a:lnTo>
                <a:close/>
                <a:moveTo>
                  <a:pt x="707232" y="76200"/>
                </a:moveTo>
                <a:cubicBezTo>
                  <a:pt x="357846" y="76200"/>
                  <a:pt x="74613" y="359078"/>
                  <a:pt x="74613" y="708025"/>
                </a:cubicBezTo>
                <a:cubicBezTo>
                  <a:pt x="74613" y="1056972"/>
                  <a:pt x="357846" y="1339850"/>
                  <a:pt x="707232" y="1339850"/>
                </a:cubicBezTo>
                <a:cubicBezTo>
                  <a:pt x="1056618" y="1339850"/>
                  <a:pt x="1339851" y="1056972"/>
                  <a:pt x="1339851" y="708025"/>
                </a:cubicBezTo>
                <a:cubicBezTo>
                  <a:pt x="1339851" y="359078"/>
                  <a:pt x="1056618" y="76200"/>
                  <a:pt x="707232" y="76200"/>
                </a:cubicBezTo>
                <a:close/>
                <a:moveTo>
                  <a:pt x="709587" y="0"/>
                </a:moveTo>
                <a:cubicBezTo>
                  <a:pt x="1098351" y="0"/>
                  <a:pt x="1415400" y="317070"/>
                  <a:pt x="1415400" y="709634"/>
                </a:cubicBezTo>
                <a:cubicBezTo>
                  <a:pt x="1415400" y="909690"/>
                  <a:pt x="1328589" y="1090873"/>
                  <a:pt x="1192711" y="1219211"/>
                </a:cubicBezTo>
                <a:cubicBezTo>
                  <a:pt x="1192711" y="1219211"/>
                  <a:pt x="1192711" y="1219211"/>
                  <a:pt x="1649413" y="1675943"/>
                </a:cubicBezTo>
                <a:lnTo>
                  <a:pt x="1596571" y="1728788"/>
                </a:lnTo>
                <a:cubicBezTo>
                  <a:pt x="1596571" y="1728788"/>
                  <a:pt x="1596571" y="1728788"/>
                  <a:pt x="1136095" y="1268281"/>
                </a:cubicBezTo>
                <a:cubicBezTo>
                  <a:pt x="1015314" y="1358873"/>
                  <a:pt x="868112" y="1415493"/>
                  <a:pt x="709587" y="1415493"/>
                </a:cubicBezTo>
                <a:cubicBezTo>
                  <a:pt x="317050" y="1415493"/>
                  <a:pt x="0" y="1098422"/>
                  <a:pt x="0" y="709634"/>
                </a:cubicBezTo>
                <a:cubicBezTo>
                  <a:pt x="0" y="317070"/>
                  <a:pt x="317050" y="0"/>
                  <a:pt x="709587" y="0"/>
                </a:cubicBezTo>
                <a:close/>
              </a:path>
            </a:pathLst>
          </a:custGeom>
          <a:solidFill>
            <a:schemeClr val="accent4"/>
          </a:solidFill>
          <a:ln>
            <a:noFill/>
          </a:ln>
        </p:spPr>
        <p:txBody>
          <a:bodyPr vert="horz" wrap="square" lIns="91440" tIns="45720" rIns="91440" bIns="45720" numCol="1" anchor="t" anchorCtr="0" compatLnSpc="1">
            <a:prstTxWarp prst="textNoShape">
              <a:avLst/>
            </a:prstTxWarp>
            <a:noAutofit/>
          </a:bodyPr>
          <a:lstStyle/>
          <a:p>
            <a:endParaRPr lang="en-US" dirty="0">
              <a:solidFill>
                <a:prstClr val="black"/>
              </a:solidFill>
            </a:endParaRPr>
          </a:p>
        </p:txBody>
      </p:sp>
      <p:sp>
        <p:nvSpPr>
          <p:cNvPr id="7" name="Slide Number Placeholder 1">
            <a:extLst>
              <a:ext uri="{FF2B5EF4-FFF2-40B4-BE49-F238E27FC236}">
                <a16:creationId xmlns:a16="http://schemas.microsoft.com/office/drawing/2014/main" xmlns="" id="{25F843C8-EA80-4621-AC02-1C9B92F7573E}"/>
              </a:ext>
            </a:extLst>
          </p:cNvPr>
          <p:cNvSpPr>
            <a:spLocks noGrp="1"/>
          </p:cNvSpPr>
          <p:nvPr>
            <p:ph type="sldNum" sz="quarter" idx="11"/>
          </p:nvPr>
        </p:nvSpPr>
        <p:spPr>
          <a:xfrm>
            <a:off x="566738" y="6483401"/>
            <a:ext cx="157094" cy="153888"/>
          </a:xfrm>
        </p:spPr>
        <p:txBody>
          <a:bodyPr/>
          <a:lstStyle/>
          <a:p>
            <a:fld id="{1C026648-BCB3-47E3-8128-611D1202DC8A}" type="slidenum">
              <a:rPr lang="en-US" smtClean="0"/>
              <a:pPr/>
              <a:t>6</a:t>
            </a:fld>
            <a:endParaRPr lang="en-US" dirty="0"/>
          </a:p>
        </p:txBody>
      </p:sp>
    </p:spTree>
    <p:extLst>
      <p:ext uri="{BB962C8B-B14F-4D97-AF65-F5344CB8AC3E}">
        <p14:creationId xmlns:p14="http://schemas.microsoft.com/office/powerpoint/2010/main" val="28738502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1219200"/>
            <a:ext cx="8911687" cy="685800"/>
          </a:xfrm>
        </p:spPr>
        <p:txBody>
          <a:bodyPr/>
          <a:lstStyle/>
          <a:p>
            <a:r>
              <a:rPr lang="en-US" dirty="0"/>
              <a:t>Conti’</a:t>
            </a:r>
          </a:p>
        </p:txBody>
      </p:sp>
      <p:sp>
        <p:nvSpPr>
          <p:cNvPr id="3" name="Content Placeholder 2"/>
          <p:cNvSpPr>
            <a:spLocks noGrp="1"/>
          </p:cNvSpPr>
          <p:nvPr>
            <p:ph idx="1"/>
          </p:nvPr>
        </p:nvSpPr>
        <p:spPr/>
        <p:txBody>
          <a:bodyPr>
            <a:normAutofit/>
          </a:bodyPr>
          <a:lstStyle/>
          <a:p>
            <a:r>
              <a:rPr lang="en-GB" dirty="0">
                <a:solidFill>
                  <a:schemeClr val="tx1"/>
                </a:solidFill>
                <a:latin typeface="Times New Roman" panose="02020603050405020304" pitchFamily="18" charset="0"/>
                <a:cs typeface="Times New Roman" panose="02020603050405020304" pitchFamily="18" charset="0"/>
              </a:rPr>
              <a:t>Reasons that the client requires regular IT audit </a:t>
            </a:r>
          </a:p>
          <a:p>
            <a:r>
              <a:rPr lang="en-GB" dirty="0">
                <a:solidFill>
                  <a:schemeClr val="tx1"/>
                </a:solidFill>
                <a:latin typeface="Times New Roman" panose="02020603050405020304" pitchFamily="18" charset="0"/>
                <a:cs typeface="Times New Roman" panose="02020603050405020304" pitchFamily="18" charset="0"/>
              </a:rPr>
              <a:t>Regularly, you should conduct an Information Technology Audit to identify faulty systems before they cause losses to the organization. </a:t>
            </a:r>
          </a:p>
          <a:p>
            <a:r>
              <a:rPr lang="en-GB" dirty="0">
                <a:solidFill>
                  <a:schemeClr val="tx1"/>
                </a:solidFill>
                <a:latin typeface="Times New Roman" panose="02020603050405020304" pitchFamily="18" charset="0"/>
                <a:cs typeface="Times New Roman" panose="02020603050405020304" pitchFamily="18" charset="0"/>
              </a:rPr>
              <a:t>Specifically, the reasons behind the regular IT audits are:</a:t>
            </a:r>
          </a:p>
          <a:p>
            <a:pPr lvl="1"/>
            <a:r>
              <a:rPr lang="en-GB" dirty="0">
                <a:solidFill>
                  <a:schemeClr val="tx1"/>
                </a:solidFill>
                <a:latin typeface="Times New Roman" panose="02020603050405020304" pitchFamily="18" charset="0"/>
                <a:cs typeface="Times New Roman" panose="02020603050405020304" pitchFamily="18" charset="0"/>
              </a:rPr>
              <a:t>To ensure that the Safety &amp; Health programs and protocols  are working </a:t>
            </a:r>
          </a:p>
          <a:p>
            <a:pPr lvl="1"/>
            <a:r>
              <a:rPr lang="en-GB" dirty="0">
                <a:solidFill>
                  <a:schemeClr val="tx1"/>
                </a:solidFill>
                <a:latin typeface="Times New Roman" panose="02020603050405020304" pitchFamily="18" charset="0"/>
                <a:cs typeface="Times New Roman" panose="02020603050405020304" pitchFamily="18" charset="0"/>
              </a:rPr>
              <a:t>To verify compliance with NIST 800-53 standards </a:t>
            </a:r>
          </a:p>
          <a:p>
            <a:pPr lvl="1"/>
            <a:r>
              <a:rPr lang="en-GB" dirty="0">
                <a:solidFill>
                  <a:schemeClr val="tx1"/>
                </a:solidFill>
                <a:latin typeface="Times New Roman" panose="02020603050405020304" pitchFamily="18" charset="0"/>
                <a:cs typeface="Times New Roman" panose="02020603050405020304" pitchFamily="18" charset="0"/>
              </a:rPr>
              <a:t>Most importantly, to verify that the SCOPE employees and management are obligated  towards the safety programs </a:t>
            </a:r>
          </a:p>
          <a:p>
            <a:pPr lvl="1"/>
            <a:r>
              <a:rPr lang="en-GB" dirty="0">
                <a:solidFill>
                  <a:schemeClr val="tx1"/>
                </a:solidFill>
                <a:latin typeface="Times New Roman" panose="02020603050405020304" pitchFamily="18" charset="0"/>
                <a:cs typeface="Times New Roman" panose="02020603050405020304" pitchFamily="18" charset="0"/>
              </a:rPr>
              <a:t>To check for safety in the workplace</a:t>
            </a:r>
          </a:p>
          <a:p>
            <a:endParaRPr lang="en-US"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1833413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a:extLst>
              <a:ext uri="{FF2B5EF4-FFF2-40B4-BE49-F238E27FC236}">
                <a16:creationId xmlns:a16="http://schemas.microsoft.com/office/drawing/2014/main" xmlns="" id="{2907D9AC-AFB3-4407-8D91-9CB831B0538E}"/>
              </a:ext>
            </a:extLst>
          </p:cNvPr>
          <p:cNvSpPr>
            <a:spLocks noGrp="1"/>
          </p:cNvSpPr>
          <p:nvPr>
            <p:ph type="title"/>
          </p:nvPr>
        </p:nvSpPr>
        <p:spPr>
          <a:xfrm>
            <a:off x="2090738" y="-79022"/>
            <a:ext cx="8001000" cy="1143000"/>
          </a:xfrm>
        </p:spPr>
        <p:txBody>
          <a:bodyPr/>
          <a:lstStyle/>
          <a:p>
            <a:r>
              <a:rPr lang="en-US" altLang="en-US"/>
              <a:t>Proposed Audit Services Plan</a:t>
            </a:r>
          </a:p>
        </p:txBody>
      </p:sp>
      <p:graphicFrame>
        <p:nvGraphicFramePr>
          <p:cNvPr id="3" name="Table 2">
            <a:extLst>
              <a:ext uri="{FF2B5EF4-FFF2-40B4-BE49-F238E27FC236}">
                <a16:creationId xmlns:a16="http://schemas.microsoft.com/office/drawing/2014/main" xmlns="" id="{8F727EA9-5562-4F2F-9DD9-E186E3BD57DB}"/>
              </a:ext>
            </a:extLst>
          </p:cNvPr>
          <p:cNvGraphicFramePr>
            <a:graphicFrameLocks noGrp="1"/>
          </p:cNvGraphicFramePr>
          <p:nvPr>
            <p:extLst>
              <p:ext uri="{D42A27DB-BD31-4B8C-83A1-F6EECF244321}">
                <p14:modId xmlns:p14="http://schemas.microsoft.com/office/powerpoint/2010/main" val="1430953369"/>
              </p:ext>
            </p:extLst>
          </p:nvPr>
        </p:nvGraphicFramePr>
        <p:xfrm>
          <a:off x="1812758" y="1155701"/>
          <a:ext cx="8278980" cy="5120608"/>
        </p:xfrm>
        <a:graphic>
          <a:graphicData uri="http://schemas.openxmlformats.org/drawingml/2006/table">
            <a:tbl>
              <a:tblPr firstRow="1" bandRow="1">
                <a:tableStyleId>{00A15C55-8517-42AA-B614-E9B94910E393}</a:tableStyleId>
              </a:tblPr>
              <a:tblGrid>
                <a:gridCol w="2114405">
                  <a:extLst>
                    <a:ext uri="{9D8B030D-6E8A-4147-A177-3AD203B41FA5}">
                      <a16:colId xmlns:a16="http://schemas.microsoft.com/office/drawing/2014/main" xmlns="" val="20000"/>
                    </a:ext>
                  </a:extLst>
                </a:gridCol>
                <a:gridCol w="1072104">
                  <a:extLst>
                    <a:ext uri="{9D8B030D-6E8A-4147-A177-3AD203B41FA5}">
                      <a16:colId xmlns:a16="http://schemas.microsoft.com/office/drawing/2014/main" xmlns="" val="20001"/>
                    </a:ext>
                  </a:extLst>
                </a:gridCol>
                <a:gridCol w="5092471">
                  <a:extLst>
                    <a:ext uri="{9D8B030D-6E8A-4147-A177-3AD203B41FA5}">
                      <a16:colId xmlns:a16="http://schemas.microsoft.com/office/drawing/2014/main" xmlns="" val="2390576682"/>
                    </a:ext>
                  </a:extLst>
                </a:gridCol>
              </a:tblGrid>
              <a:tr h="0">
                <a:tc>
                  <a:txBody>
                    <a:bodyPr/>
                    <a:lstStyle/>
                    <a:p>
                      <a:pPr algn="ctr"/>
                      <a:r>
                        <a:rPr lang="en-US" sz="1200" dirty="0">
                          <a:solidFill>
                            <a:schemeClr val="tx1"/>
                          </a:solidFill>
                          <a:latin typeface="Times New Roman" panose="02020603050405020304" pitchFamily="18" charset="0"/>
                          <a:cs typeface="Times New Roman" panose="02020603050405020304" pitchFamily="18" charset="0"/>
                        </a:rPr>
                        <a:t>Audit Name</a:t>
                      </a: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ctr"/>
                      <a:r>
                        <a:rPr lang="en-US" sz="1200" dirty="0">
                          <a:solidFill>
                            <a:schemeClr val="tx1"/>
                          </a:solidFill>
                          <a:latin typeface="Times New Roman" panose="02020603050405020304" pitchFamily="18" charset="0"/>
                          <a:cs typeface="Times New Roman" panose="02020603050405020304" pitchFamily="18" charset="0"/>
                        </a:rPr>
                        <a:t>Last</a:t>
                      </a:r>
                      <a:r>
                        <a:rPr lang="en-US" sz="1200" baseline="0" dirty="0">
                          <a:solidFill>
                            <a:schemeClr val="tx1"/>
                          </a:solidFill>
                          <a:latin typeface="Times New Roman" panose="02020603050405020304" pitchFamily="18" charset="0"/>
                          <a:cs typeface="Times New Roman" panose="02020603050405020304" pitchFamily="18" charset="0"/>
                        </a:rPr>
                        <a:t> Audit Date</a:t>
                      </a:r>
                      <a:endParaRPr lang="en-US" sz="1200" dirty="0">
                        <a:solidFill>
                          <a:schemeClr val="tx1"/>
                        </a:solidFill>
                        <a:latin typeface="Times New Roman" panose="02020603050405020304" pitchFamily="18" charset="0"/>
                        <a:cs typeface="Times New Roman" panose="02020603050405020304" pitchFamily="18"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ctr"/>
                      <a:r>
                        <a:rPr lang="en-US" sz="1200" dirty="0">
                          <a:solidFill>
                            <a:schemeClr val="tx1"/>
                          </a:solidFill>
                          <a:latin typeface="Times New Roman" panose="02020603050405020304" pitchFamily="18" charset="0"/>
                          <a:cs typeface="Times New Roman" panose="02020603050405020304" pitchFamily="18" charset="0"/>
                        </a:rPr>
                        <a:t>Audit Description</a:t>
                      </a: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xmlns="" val="10000"/>
                  </a:ext>
                </a:extLst>
              </a:tr>
              <a:tr h="0">
                <a:tc gridSpan="3">
                  <a:txBody>
                    <a:bodyPr/>
                    <a:lstStyle/>
                    <a:p>
                      <a:pPr algn="ctr"/>
                      <a:r>
                        <a:rPr lang="en-US" sz="1200" b="1" i="0" dirty="0">
                          <a:solidFill>
                            <a:schemeClr val="tx1"/>
                          </a:solidFill>
                          <a:latin typeface="Times New Roman" panose="02020603050405020304" pitchFamily="18" charset="0"/>
                          <a:cs typeface="Times New Roman" panose="02020603050405020304" pitchFamily="18" charset="0"/>
                        </a:rPr>
                        <a:t>Power Supply</a:t>
                      </a: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accent2"/>
                    </a:solidFill>
                  </a:tcPr>
                </a:tc>
                <a:tc hMerge="1">
                  <a:txBody>
                    <a:bodyPr/>
                    <a:lstStyle/>
                    <a:p>
                      <a:pPr algn="l"/>
                      <a:endParaRPr lang="en-US" sz="1100" i="0" dirty="0">
                        <a:solidFill>
                          <a:schemeClr val="bg1"/>
                        </a:solidFill>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hMerge="1">
                  <a:txBody>
                    <a:bodyPr/>
                    <a:lstStyle/>
                    <a:p>
                      <a:pPr algn="l"/>
                      <a:endParaRPr lang="en-US" sz="1100" i="0" dirty="0">
                        <a:solidFill>
                          <a:schemeClr val="bg1"/>
                        </a:solidFill>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2758043401"/>
                  </a:ext>
                </a:extLst>
              </a:tr>
              <a:tr h="0">
                <a:tc>
                  <a:txBody>
                    <a:bodyPr/>
                    <a:lstStyle/>
                    <a:p>
                      <a:r>
                        <a:rPr lang="en-US" sz="1200" b="1" i="0" dirty="0" smtClean="0">
                          <a:solidFill>
                            <a:schemeClr val="tx1"/>
                          </a:solidFill>
                          <a:latin typeface="Times New Roman" panose="02020603050405020304" pitchFamily="18" charset="0"/>
                          <a:cs typeface="Times New Roman" panose="02020603050405020304" pitchFamily="18" charset="0"/>
                        </a:rPr>
                        <a:t>Physical</a:t>
                      </a:r>
                      <a:r>
                        <a:rPr lang="en-US" sz="1200" b="1" i="0" baseline="0" dirty="0" smtClean="0">
                          <a:solidFill>
                            <a:schemeClr val="tx1"/>
                          </a:solidFill>
                          <a:latin typeface="Times New Roman" panose="02020603050405020304" pitchFamily="18" charset="0"/>
                          <a:cs typeface="Times New Roman" panose="02020603050405020304" pitchFamily="18" charset="0"/>
                        </a:rPr>
                        <a:t> security compliance </a:t>
                      </a:r>
                      <a:endParaRPr lang="en-US" sz="1200" b="1" i="0" dirty="0">
                        <a:solidFill>
                          <a:schemeClr val="tx1"/>
                        </a:solidFill>
                        <a:latin typeface="Times New Roman" panose="02020603050405020304" pitchFamily="18" charset="0"/>
                        <a:cs typeface="Times New Roman" panose="02020603050405020304" pitchFamily="18" charset="0"/>
                      </a:endParaRPr>
                    </a:p>
                  </a:txBody>
                  <a:tcPr marT="45717" marB="45717"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a:endParaRPr lang="en-US" sz="1200" i="0" dirty="0">
                        <a:solidFill>
                          <a:schemeClr val="tx1"/>
                        </a:solidFill>
                        <a:latin typeface="Times New Roman" panose="02020603050405020304" pitchFamily="18" charset="0"/>
                        <a:cs typeface="Times New Roman" panose="02020603050405020304" pitchFamily="18" charset="0"/>
                      </a:endParaRPr>
                    </a:p>
                  </a:txBody>
                  <a:tcPr marT="45717" marB="45717"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l"/>
                      <a:r>
                        <a:rPr lang="en-US" sz="1200" i="0" dirty="0">
                          <a:solidFill>
                            <a:schemeClr val="tx1"/>
                          </a:solidFill>
                          <a:latin typeface="Times New Roman" panose="02020603050405020304" pitchFamily="18" charset="0"/>
                          <a:cs typeface="Times New Roman" panose="02020603050405020304" pitchFamily="18" charset="0"/>
                        </a:rPr>
                        <a:t>Review </a:t>
                      </a:r>
                      <a:r>
                        <a:rPr lang="en-US" sz="1200" i="0" dirty="0" smtClean="0">
                          <a:solidFill>
                            <a:schemeClr val="tx1"/>
                          </a:solidFill>
                          <a:latin typeface="Times New Roman" panose="02020603050405020304" pitchFamily="18" charset="0"/>
                          <a:cs typeface="Times New Roman" panose="02020603050405020304" pitchFamily="18" charset="0"/>
                        </a:rPr>
                        <a:t>physical access to computer and related resources within</a:t>
                      </a:r>
                      <a:r>
                        <a:rPr lang="en-US" sz="1200" i="0" baseline="0" dirty="0" smtClean="0">
                          <a:solidFill>
                            <a:schemeClr val="tx1"/>
                          </a:solidFill>
                          <a:latin typeface="Times New Roman" panose="02020603050405020304" pitchFamily="18" charset="0"/>
                          <a:cs typeface="Times New Roman" panose="02020603050405020304" pitchFamily="18" charset="0"/>
                        </a:rPr>
                        <a:t> the company’s datacenter </a:t>
                      </a:r>
                      <a:r>
                        <a:rPr lang="en-US" sz="1200" i="0" dirty="0" smtClean="0">
                          <a:solidFill>
                            <a:schemeClr val="tx1"/>
                          </a:solidFill>
                          <a:latin typeface="Times New Roman" panose="02020603050405020304" pitchFamily="18" charset="0"/>
                          <a:cs typeface="Times New Roman" panose="02020603050405020304" pitchFamily="18" charset="0"/>
                        </a:rPr>
                        <a:t>.The controls</a:t>
                      </a:r>
                      <a:r>
                        <a:rPr lang="en-US" sz="1200" i="0" baseline="0" dirty="0" smtClean="0">
                          <a:solidFill>
                            <a:schemeClr val="tx1"/>
                          </a:solidFill>
                          <a:latin typeface="Times New Roman" panose="02020603050405020304" pitchFamily="18" charset="0"/>
                          <a:cs typeface="Times New Roman" panose="02020603050405020304" pitchFamily="18" charset="0"/>
                        </a:rPr>
                        <a:t> should ensure reasonable access to the computerized resources, and thus the need for a clear and defined system. </a:t>
                      </a:r>
                    </a:p>
                    <a:p>
                      <a:pPr algn="l"/>
                      <a:r>
                        <a:rPr lang="en-US" sz="1200" i="0" baseline="0" dirty="0" smtClean="0">
                          <a:solidFill>
                            <a:schemeClr val="tx1"/>
                          </a:solidFill>
                          <a:latin typeface="Times New Roman" panose="02020603050405020304" pitchFamily="18" charset="0"/>
                          <a:cs typeface="Times New Roman" panose="02020603050405020304" pitchFamily="18" charset="0"/>
                        </a:rPr>
                        <a:t>There is the need of authentication which is biometric via a retinal eye scanner and badges which should be audited to contain the correct data; i.e. distort unwanted access and store the new access. CCTV footage is also audited and memory refreshed to create room for enough storage. Old facility is also improved to the modern, for example HD cameras.</a:t>
                      </a:r>
                      <a:endParaRPr lang="en-US" sz="1200" i="0" dirty="0">
                        <a:solidFill>
                          <a:schemeClr val="tx1"/>
                        </a:solidFill>
                        <a:latin typeface="Times New Roman" panose="02020603050405020304" pitchFamily="18" charset="0"/>
                        <a:cs typeface="Times New Roman" panose="02020603050405020304" pitchFamily="18" charset="0"/>
                      </a:endParaRPr>
                    </a:p>
                  </a:txBody>
                  <a:tcPr marT="45717" marB="45717"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10002"/>
                  </a:ext>
                </a:extLst>
              </a:tr>
              <a:tr h="0">
                <a:tc>
                  <a:txBody>
                    <a:bodyPr/>
                    <a:lstStyle/>
                    <a:p>
                      <a:pPr marL="0" algn="l" defTabSz="914400" rtl="0" eaLnBrk="1" latinLnBrk="0" hangingPunct="1"/>
                      <a:r>
                        <a:rPr lang="en-US" sz="1200" b="1" i="0" kern="1200" dirty="0">
                          <a:solidFill>
                            <a:schemeClr val="tx1"/>
                          </a:solidFill>
                          <a:latin typeface="Times New Roman" panose="02020603050405020304" pitchFamily="18" charset="0"/>
                          <a:ea typeface="+mn-ea"/>
                          <a:cs typeface="Times New Roman" panose="02020603050405020304" pitchFamily="18" charset="0"/>
                        </a:rPr>
                        <a:t>Environmental Compliance</a:t>
                      </a:r>
                    </a:p>
                  </a:txBody>
                  <a:tcPr marT="45717" marB="45717"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200" i="0" kern="1200" dirty="0">
                        <a:solidFill>
                          <a:schemeClr val="tx1"/>
                        </a:solidFill>
                        <a:latin typeface="Times New Roman" panose="02020603050405020304" pitchFamily="18" charset="0"/>
                        <a:ea typeface="+mn-ea"/>
                        <a:cs typeface="Times New Roman" panose="02020603050405020304" pitchFamily="18" charset="0"/>
                      </a:endParaRPr>
                    </a:p>
                  </a:txBody>
                  <a:tcPr marT="45717" marB="45717"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200" i="0" kern="1200" dirty="0">
                          <a:solidFill>
                            <a:schemeClr val="tx1"/>
                          </a:solidFill>
                          <a:latin typeface="Times New Roman" panose="02020603050405020304" pitchFamily="18" charset="0"/>
                          <a:ea typeface="+mn-ea"/>
                          <a:cs typeface="Times New Roman" panose="02020603050405020304" pitchFamily="18" charset="0"/>
                        </a:rPr>
                        <a:t>Evaluate Sufficiency Of Environmental Compliance Program</a:t>
                      </a:r>
                      <a:r>
                        <a:rPr lang="en-US" sz="1200" i="0" kern="1200" dirty="0" smtClean="0">
                          <a:solidFill>
                            <a:schemeClr val="tx1"/>
                          </a:solidFill>
                          <a:latin typeface="Times New Roman" panose="02020603050405020304" pitchFamily="18" charset="0"/>
                          <a:ea typeface="+mn-ea"/>
                          <a:cs typeface="Times New Roman" panose="02020603050405020304" pitchFamily="18" charset="0"/>
                        </a:rPr>
                        <a:t>. </a:t>
                      </a:r>
                      <a:r>
                        <a:rPr lang="en-US" sz="1200" i="0" kern="1200" baseline="0" dirty="0" smtClean="0">
                          <a:solidFill>
                            <a:schemeClr val="tx1"/>
                          </a:solidFill>
                          <a:latin typeface="Times New Roman" panose="02020603050405020304" pitchFamily="18" charset="0"/>
                          <a:ea typeface="+mn-ea"/>
                          <a:cs typeface="Times New Roman" panose="02020603050405020304" pitchFamily="18" charset="0"/>
                        </a:rPr>
                        <a:t> The following should be done which in reality  its auditing :</a:t>
                      </a:r>
                    </a:p>
                    <a:p>
                      <a:pPr lvl="0"/>
                      <a:r>
                        <a:rPr lang="en-US" sz="1200" kern="1200" dirty="0" smtClean="0">
                          <a:solidFill>
                            <a:schemeClr val="tx1"/>
                          </a:solidFill>
                          <a:latin typeface="Times New Roman" panose="02020603050405020304" pitchFamily="18" charset="0"/>
                          <a:ea typeface="+mn-ea"/>
                          <a:cs typeface="Times New Roman" panose="02020603050405020304" pitchFamily="18" charset="0"/>
                        </a:rPr>
                        <a:t>Annual inspection of the fire detection and sprinkler fire suppression system, Annual inspection of hand-held fire extinguishers located throughout the facility, Annual inspection of the fire suppression system, &amp;</a:t>
                      </a:r>
                      <a:r>
                        <a:rPr lang="en-US" sz="1200" kern="1200" baseline="0" dirty="0" smtClean="0">
                          <a:solidFill>
                            <a:schemeClr val="tx1"/>
                          </a:solidFill>
                          <a:latin typeface="Times New Roman" panose="02020603050405020304" pitchFamily="18" charset="0"/>
                          <a:ea typeface="+mn-ea"/>
                          <a:cs typeface="Times New Roman" panose="02020603050405020304" pitchFamily="18" charset="0"/>
                        </a:rPr>
                        <a:t> </a:t>
                      </a:r>
                      <a:r>
                        <a:rPr lang="en-US" sz="1200" kern="1200" dirty="0" smtClean="0">
                          <a:solidFill>
                            <a:schemeClr val="tx1"/>
                          </a:solidFill>
                          <a:latin typeface="Times New Roman" panose="02020603050405020304" pitchFamily="18" charset="0"/>
                          <a:ea typeface="+mn-ea"/>
                          <a:cs typeface="Times New Roman" panose="02020603050405020304" pitchFamily="18" charset="0"/>
                        </a:rPr>
                        <a:t>Semi-annual inspection of the UPS systems.</a:t>
                      </a:r>
                    </a:p>
                  </a:txBody>
                  <a:tcPr marT="45717" marB="45717"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10003"/>
                  </a:ext>
                </a:extLst>
              </a:tr>
              <a:tr h="0">
                <a:tc>
                  <a:txBody>
                    <a:bodyPr/>
                    <a:lstStyle/>
                    <a:p>
                      <a:pPr marL="0" algn="l" defTabSz="914400" rtl="0" eaLnBrk="1" latinLnBrk="0" hangingPunct="1"/>
                      <a:r>
                        <a:rPr lang="en-US" sz="1200" b="1" i="0" kern="1200" dirty="0">
                          <a:solidFill>
                            <a:schemeClr val="tx1"/>
                          </a:solidFill>
                          <a:latin typeface="Times New Roman" panose="02020603050405020304" pitchFamily="18" charset="0"/>
                          <a:ea typeface="+mn-ea"/>
                          <a:cs typeface="Times New Roman" panose="02020603050405020304" pitchFamily="18" charset="0"/>
                        </a:rPr>
                        <a:t>Electricity Wholesale Processing</a:t>
                      </a:r>
                    </a:p>
                  </a:txBody>
                  <a:tcPr marT="45717" marB="45717"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200" i="0" kern="1200" dirty="0">
                        <a:solidFill>
                          <a:schemeClr val="tx1"/>
                        </a:solidFill>
                        <a:latin typeface="Times New Roman" panose="02020603050405020304" pitchFamily="18" charset="0"/>
                        <a:ea typeface="+mn-ea"/>
                        <a:cs typeface="Times New Roman" panose="02020603050405020304" pitchFamily="18" charset="0"/>
                      </a:endParaRPr>
                    </a:p>
                  </a:txBody>
                  <a:tcPr marT="45717" marB="45717"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200" i="0" kern="1200" dirty="0">
                          <a:solidFill>
                            <a:schemeClr val="tx1"/>
                          </a:solidFill>
                          <a:latin typeface="Times New Roman" panose="02020603050405020304" pitchFamily="18" charset="0"/>
                          <a:ea typeface="+mn-ea"/>
                          <a:cs typeface="Times New Roman" panose="02020603050405020304" pitchFamily="18" charset="0"/>
                        </a:rPr>
                        <a:t>Review Billing And Accounting Procedures For Electricity Wholesale Transactions.</a:t>
                      </a:r>
                    </a:p>
                  </a:txBody>
                  <a:tcPr marT="45717" marB="45717"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10004"/>
                  </a:ext>
                </a:extLst>
              </a:tr>
              <a:tr h="0">
                <a:tc>
                  <a:txBody>
                    <a:bodyPr/>
                    <a:lstStyle/>
                    <a:p>
                      <a:pPr marL="0" algn="l" defTabSz="914400" rtl="0" eaLnBrk="1" latinLnBrk="0" hangingPunct="1"/>
                      <a:r>
                        <a:rPr lang="en-US" sz="1200" b="1" i="0" kern="1200" dirty="0" smtClean="0">
                          <a:solidFill>
                            <a:schemeClr val="tx1"/>
                          </a:solidFill>
                          <a:latin typeface="Times New Roman" panose="02020603050405020304" pitchFamily="18" charset="0"/>
                          <a:ea typeface="+mn-ea"/>
                          <a:cs typeface="Times New Roman" panose="02020603050405020304" pitchFamily="18" charset="0"/>
                        </a:rPr>
                        <a:t>Logical security</a:t>
                      </a:r>
                      <a:r>
                        <a:rPr lang="en-US" sz="1200" b="1" i="0" kern="1200" baseline="0" dirty="0" smtClean="0">
                          <a:solidFill>
                            <a:schemeClr val="tx1"/>
                          </a:solidFill>
                          <a:latin typeface="Times New Roman" panose="02020603050405020304" pitchFamily="18" charset="0"/>
                          <a:ea typeface="+mn-ea"/>
                          <a:cs typeface="Times New Roman" panose="02020603050405020304" pitchFamily="18" charset="0"/>
                        </a:rPr>
                        <a:t> </a:t>
                      </a:r>
                      <a:r>
                        <a:rPr lang="en-US" sz="1200" b="1" i="0" kern="1200" dirty="0" smtClean="0">
                          <a:solidFill>
                            <a:schemeClr val="tx1"/>
                          </a:solidFill>
                          <a:latin typeface="Times New Roman" panose="02020603050405020304" pitchFamily="18" charset="0"/>
                          <a:ea typeface="+mn-ea"/>
                          <a:cs typeface="Times New Roman" panose="02020603050405020304" pitchFamily="18" charset="0"/>
                        </a:rPr>
                        <a:t>adjustments</a:t>
                      </a:r>
                      <a:endParaRPr lang="en-US" sz="1200" b="1" i="0" kern="1200" dirty="0">
                        <a:solidFill>
                          <a:schemeClr val="tx1"/>
                        </a:solidFill>
                        <a:latin typeface="Times New Roman" panose="02020603050405020304" pitchFamily="18" charset="0"/>
                        <a:ea typeface="+mn-ea"/>
                        <a:cs typeface="Times New Roman" panose="02020603050405020304" pitchFamily="18" charset="0"/>
                      </a:endParaRPr>
                    </a:p>
                  </a:txBody>
                  <a:tcPr marT="45717" marB="45717"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200" i="0" kern="1200" dirty="0">
                        <a:solidFill>
                          <a:schemeClr val="tx1"/>
                        </a:solidFill>
                        <a:latin typeface="Times New Roman" panose="02020603050405020304" pitchFamily="18" charset="0"/>
                        <a:ea typeface="+mn-ea"/>
                        <a:cs typeface="Times New Roman" panose="02020603050405020304" pitchFamily="18" charset="0"/>
                      </a:endParaRPr>
                    </a:p>
                  </a:txBody>
                  <a:tcPr marT="45717" marB="45717"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200" i="0" kern="1200" dirty="0" smtClean="0">
                          <a:solidFill>
                            <a:schemeClr val="tx1"/>
                          </a:solidFill>
                          <a:latin typeface="Times New Roman" panose="02020603050405020304" pitchFamily="18" charset="0"/>
                          <a:ea typeface="+mn-ea"/>
                          <a:cs typeface="Times New Roman" panose="02020603050405020304" pitchFamily="18" charset="0"/>
                        </a:rPr>
                        <a:t>Review and update information security policies to safeguard system infrastructure.</a:t>
                      </a:r>
                      <a:r>
                        <a:rPr lang="en-US" sz="1200" i="0" kern="1200" baseline="0" dirty="0" smtClean="0">
                          <a:solidFill>
                            <a:schemeClr val="tx1"/>
                          </a:solidFill>
                          <a:latin typeface="Times New Roman" panose="02020603050405020304" pitchFamily="18" charset="0"/>
                          <a:ea typeface="+mn-ea"/>
                          <a:cs typeface="Times New Roman" panose="02020603050405020304" pitchFamily="18" charset="0"/>
                        </a:rPr>
                        <a:t> </a:t>
                      </a:r>
                      <a:endParaRPr lang="en-US" sz="1200" i="0" kern="1200" dirty="0">
                        <a:solidFill>
                          <a:schemeClr val="tx1"/>
                        </a:solidFill>
                        <a:latin typeface="Times New Roman" panose="02020603050405020304" pitchFamily="18" charset="0"/>
                        <a:ea typeface="+mn-ea"/>
                        <a:cs typeface="Times New Roman" panose="02020603050405020304" pitchFamily="18" charset="0"/>
                      </a:endParaRPr>
                    </a:p>
                  </a:txBody>
                  <a:tcPr marT="45717" marB="45717"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10005"/>
                  </a:ext>
                </a:extLst>
              </a:tr>
              <a:tr h="0">
                <a:tc>
                  <a:txBody>
                    <a:bodyPr/>
                    <a:lstStyle/>
                    <a:p>
                      <a:pPr marL="0" algn="l" defTabSz="914400" rtl="0" eaLnBrk="1" latinLnBrk="0" hangingPunct="1"/>
                      <a:r>
                        <a:rPr lang="en-US" sz="1200" b="1" i="0" kern="1200" dirty="0" smtClean="0">
                          <a:solidFill>
                            <a:schemeClr val="tx1"/>
                          </a:solidFill>
                          <a:latin typeface="Times New Roman" panose="02020603050405020304" pitchFamily="18" charset="0"/>
                          <a:ea typeface="+mn-ea"/>
                          <a:cs typeface="Times New Roman" panose="02020603050405020304" pitchFamily="18" charset="0"/>
                        </a:rPr>
                        <a:t>Change Management Review</a:t>
                      </a:r>
                      <a:r>
                        <a:rPr lang="en-US" sz="1200" b="1" i="0" kern="1200" baseline="0" dirty="0" smtClean="0">
                          <a:solidFill>
                            <a:schemeClr val="tx1"/>
                          </a:solidFill>
                          <a:latin typeface="Times New Roman" panose="02020603050405020304" pitchFamily="18" charset="0"/>
                          <a:ea typeface="+mn-ea"/>
                          <a:cs typeface="Times New Roman" panose="02020603050405020304" pitchFamily="18" charset="0"/>
                        </a:rPr>
                        <a:t> </a:t>
                      </a:r>
                      <a:endParaRPr lang="en-US" sz="1200" b="1" i="0" kern="1200" dirty="0">
                        <a:solidFill>
                          <a:schemeClr val="tx1"/>
                        </a:solidFill>
                        <a:latin typeface="Times New Roman" panose="02020603050405020304" pitchFamily="18" charset="0"/>
                        <a:ea typeface="+mn-ea"/>
                        <a:cs typeface="Times New Roman" panose="02020603050405020304" pitchFamily="18" charset="0"/>
                      </a:endParaRPr>
                    </a:p>
                  </a:txBody>
                  <a:tcPr marT="45717" marB="45717"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200" i="0" kern="1200" dirty="0">
                        <a:solidFill>
                          <a:schemeClr val="tx1"/>
                        </a:solidFill>
                        <a:latin typeface="Times New Roman" panose="02020603050405020304" pitchFamily="18" charset="0"/>
                        <a:ea typeface="+mn-ea"/>
                        <a:cs typeface="Times New Roman" panose="02020603050405020304" pitchFamily="18" charset="0"/>
                      </a:endParaRPr>
                    </a:p>
                  </a:txBody>
                  <a:tcPr marT="45717" marB="45717"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200" i="0" kern="1200" dirty="0" smtClean="0">
                          <a:solidFill>
                            <a:schemeClr val="tx1"/>
                          </a:solidFill>
                          <a:latin typeface="Times New Roman" panose="02020603050405020304" pitchFamily="18" charset="0"/>
                          <a:ea typeface="+mn-ea"/>
                          <a:cs typeface="Times New Roman" panose="02020603050405020304" pitchFamily="18" charset="0"/>
                        </a:rPr>
                        <a:t>The system infrastructure</a:t>
                      </a:r>
                      <a:r>
                        <a:rPr lang="en-US" sz="1200" i="0" kern="1200" baseline="0" dirty="0" smtClean="0">
                          <a:solidFill>
                            <a:schemeClr val="tx1"/>
                          </a:solidFill>
                          <a:latin typeface="Times New Roman" panose="02020603050405020304" pitchFamily="18" charset="0"/>
                          <a:ea typeface="+mn-ea"/>
                          <a:cs typeface="Times New Roman" panose="02020603050405020304" pitchFamily="18" charset="0"/>
                        </a:rPr>
                        <a:t> and most importantly networks need frequent check system. </a:t>
                      </a:r>
                      <a:endParaRPr lang="en-US" sz="1200" i="0" kern="1200" dirty="0">
                        <a:solidFill>
                          <a:schemeClr val="tx1"/>
                        </a:solidFill>
                        <a:latin typeface="Times New Roman" panose="02020603050405020304" pitchFamily="18" charset="0"/>
                        <a:ea typeface="+mn-ea"/>
                        <a:cs typeface="Times New Roman" panose="02020603050405020304" pitchFamily="18" charset="0"/>
                      </a:endParaRPr>
                    </a:p>
                  </a:txBody>
                  <a:tcPr marT="45717" marB="45717"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10006"/>
                  </a:ext>
                </a:extLst>
              </a:tr>
              <a:tr h="0">
                <a:tc>
                  <a:txBody>
                    <a:bodyPr/>
                    <a:lstStyle/>
                    <a:p>
                      <a:pPr marL="0" algn="l" defTabSz="914400" rtl="0" eaLnBrk="1" latinLnBrk="0" hangingPunct="1"/>
                      <a:endParaRPr lang="en-US" sz="1200" b="1" i="0" kern="1200" dirty="0">
                        <a:solidFill>
                          <a:schemeClr val="tx1"/>
                        </a:solidFill>
                        <a:latin typeface="Times New Roman" panose="02020603050405020304" pitchFamily="18" charset="0"/>
                        <a:ea typeface="+mn-ea"/>
                        <a:cs typeface="Times New Roman" panose="02020603050405020304" pitchFamily="18" charset="0"/>
                      </a:endParaRPr>
                    </a:p>
                  </a:txBody>
                  <a:tcPr marT="45717" marB="45717"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200" i="0" kern="1200" dirty="0">
                        <a:solidFill>
                          <a:schemeClr val="tx1"/>
                        </a:solidFill>
                        <a:latin typeface="Times New Roman" panose="02020603050405020304" pitchFamily="18" charset="0"/>
                        <a:ea typeface="+mn-ea"/>
                        <a:cs typeface="Times New Roman" panose="02020603050405020304" pitchFamily="18" charset="0"/>
                      </a:endParaRPr>
                    </a:p>
                  </a:txBody>
                  <a:tcPr marT="45717" marB="45717"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endParaRPr lang="en-US" sz="1200" i="0" kern="1200" dirty="0">
                        <a:solidFill>
                          <a:schemeClr val="tx1"/>
                        </a:solidFill>
                        <a:latin typeface="Times New Roman" panose="02020603050405020304" pitchFamily="18" charset="0"/>
                        <a:ea typeface="+mn-ea"/>
                        <a:cs typeface="Times New Roman" panose="02020603050405020304" pitchFamily="18" charset="0"/>
                      </a:endParaRPr>
                    </a:p>
                  </a:txBody>
                  <a:tcPr marT="45717" marB="45717"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7152320"/>
                  </a:ext>
                </a:extLst>
              </a:tr>
            </a:tbl>
          </a:graphicData>
        </a:graphic>
      </p:graphicFrame>
    </p:spTree>
    <p:extLst>
      <p:ext uri="{BB962C8B-B14F-4D97-AF65-F5344CB8AC3E}">
        <p14:creationId xmlns:p14="http://schemas.microsoft.com/office/powerpoint/2010/main" val="32812003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a:extLst>
              <a:ext uri="{FF2B5EF4-FFF2-40B4-BE49-F238E27FC236}">
                <a16:creationId xmlns:a16="http://schemas.microsoft.com/office/drawing/2014/main" xmlns="" id="{2907D9AC-AFB3-4407-8D91-9CB831B0538E}"/>
              </a:ext>
            </a:extLst>
          </p:cNvPr>
          <p:cNvSpPr>
            <a:spLocks noGrp="1"/>
          </p:cNvSpPr>
          <p:nvPr>
            <p:ph type="title"/>
          </p:nvPr>
        </p:nvSpPr>
        <p:spPr/>
        <p:txBody>
          <a:bodyPr/>
          <a:lstStyle/>
          <a:p>
            <a:r>
              <a:rPr lang="en-US" altLang="en-US"/>
              <a:t>Proposed Audit Services Plan</a:t>
            </a:r>
          </a:p>
        </p:txBody>
      </p:sp>
      <p:graphicFrame>
        <p:nvGraphicFramePr>
          <p:cNvPr id="3" name="Table 2">
            <a:extLst>
              <a:ext uri="{FF2B5EF4-FFF2-40B4-BE49-F238E27FC236}">
                <a16:creationId xmlns:a16="http://schemas.microsoft.com/office/drawing/2014/main" xmlns="" id="{8F727EA9-5562-4F2F-9DD9-E186E3BD57DB}"/>
              </a:ext>
            </a:extLst>
          </p:cNvPr>
          <p:cNvGraphicFramePr>
            <a:graphicFrameLocks noGrp="1"/>
          </p:cNvGraphicFramePr>
          <p:nvPr>
            <p:extLst>
              <p:ext uri="{D42A27DB-BD31-4B8C-83A1-F6EECF244321}">
                <p14:modId xmlns:p14="http://schemas.microsoft.com/office/powerpoint/2010/main" val="1746117062"/>
              </p:ext>
            </p:extLst>
          </p:nvPr>
        </p:nvGraphicFramePr>
        <p:xfrm>
          <a:off x="2208211" y="1671516"/>
          <a:ext cx="8001000" cy="4023220"/>
        </p:xfrm>
        <a:graphic>
          <a:graphicData uri="http://schemas.openxmlformats.org/drawingml/2006/table">
            <a:tbl>
              <a:tblPr firstRow="1" bandRow="1">
                <a:tableStyleId>{00A15C55-8517-42AA-B614-E9B94910E393}</a:tableStyleId>
              </a:tblPr>
              <a:tblGrid>
                <a:gridCol w="2000250">
                  <a:extLst>
                    <a:ext uri="{9D8B030D-6E8A-4147-A177-3AD203B41FA5}">
                      <a16:colId xmlns:a16="http://schemas.microsoft.com/office/drawing/2014/main" xmlns="" val="20000"/>
                    </a:ext>
                  </a:extLst>
                </a:gridCol>
                <a:gridCol w="1014222">
                  <a:extLst>
                    <a:ext uri="{9D8B030D-6E8A-4147-A177-3AD203B41FA5}">
                      <a16:colId xmlns:a16="http://schemas.microsoft.com/office/drawing/2014/main" xmlns="" val="20001"/>
                    </a:ext>
                  </a:extLst>
                </a:gridCol>
                <a:gridCol w="4986528">
                  <a:extLst>
                    <a:ext uri="{9D8B030D-6E8A-4147-A177-3AD203B41FA5}">
                      <a16:colId xmlns:a16="http://schemas.microsoft.com/office/drawing/2014/main" xmlns="" val="2390576682"/>
                    </a:ext>
                  </a:extLst>
                </a:gridCol>
              </a:tblGrid>
              <a:tr h="0">
                <a:tc>
                  <a:txBody>
                    <a:bodyPr/>
                    <a:lstStyle/>
                    <a:p>
                      <a:pPr algn="ctr"/>
                      <a:r>
                        <a:rPr lang="en-US" sz="1200" dirty="0">
                          <a:solidFill>
                            <a:schemeClr val="tx1"/>
                          </a:solidFill>
                          <a:latin typeface="Times New Roman" panose="02020603050405020304" pitchFamily="18" charset="0"/>
                          <a:cs typeface="Times New Roman" panose="02020603050405020304" pitchFamily="18" charset="0"/>
                        </a:rPr>
                        <a:t>Audit Name</a:t>
                      </a: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ctr"/>
                      <a:r>
                        <a:rPr lang="en-US" sz="1200" dirty="0">
                          <a:solidFill>
                            <a:schemeClr val="tx1"/>
                          </a:solidFill>
                          <a:latin typeface="Times New Roman" panose="02020603050405020304" pitchFamily="18" charset="0"/>
                          <a:cs typeface="Times New Roman" panose="02020603050405020304" pitchFamily="18" charset="0"/>
                        </a:rPr>
                        <a:t>Last</a:t>
                      </a:r>
                      <a:r>
                        <a:rPr lang="en-US" sz="1200" baseline="0" dirty="0">
                          <a:solidFill>
                            <a:schemeClr val="tx1"/>
                          </a:solidFill>
                          <a:latin typeface="Times New Roman" panose="02020603050405020304" pitchFamily="18" charset="0"/>
                          <a:cs typeface="Times New Roman" panose="02020603050405020304" pitchFamily="18" charset="0"/>
                        </a:rPr>
                        <a:t> Audit Date</a:t>
                      </a:r>
                      <a:endParaRPr lang="en-US" sz="1200" dirty="0">
                        <a:solidFill>
                          <a:schemeClr val="tx1"/>
                        </a:solidFill>
                        <a:latin typeface="Times New Roman" panose="02020603050405020304" pitchFamily="18" charset="0"/>
                        <a:cs typeface="Times New Roman" panose="02020603050405020304" pitchFamily="18"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ctr"/>
                      <a:r>
                        <a:rPr lang="en-US" sz="1200" dirty="0">
                          <a:solidFill>
                            <a:schemeClr val="tx1"/>
                          </a:solidFill>
                          <a:latin typeface="Times New Roman" panose="02020603050405020304" pitchFamily="18" charset="0"/>
                          <a:cs typeface="Times New Roman" panose="02020603050405020304" pitchFamily="18" charset="0"/>
                        </a:rPr>
                        <a:t>Audit Description</a:t>
                      </a: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xmlns="" val="10000"/>
                  </a:ext>
                </a:extLst>
              </a:tr>
              <a:tr h="0">
                <a:tc gridSpan="3">
                  <a:txBody>
                    <a:bodyPr/>
                    <a:lstStyle/>
                    <a:p>
                      <a:pPr algn="ctr"/>
                      <a:r>
                        <a:rPr lang="en-US" sz="1200" b="1" i="0" dirty="0">
                          <a:solidFill>
                            <a:schemeClr val="tx1"/>
                          </a:solidFill>
                          <a:latin typeface="Times New Roman" panose="02020603050405020304" pitchFamily="18" charset="0"/>
                          <a:cs typeface="Times New Roman" panose="02020603050405020304" pitchFamily="18" charset="0"/>
                        </a:rPr>
                        <a:t>Marketing Services (Continued)</a:t>
                      </a: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accent2"/>
                    </a:solidFill>
                  </a:tcPr>
                </a:tc>
                <a:tc hMerge="1">
                  <a:txBody>
                    <a:bodyPr/>
                    <a:lstStyle/>
                    <a:p>
                      <a:pPr algn="l"/>
                      <a:endParaRPr lang="en-US" sz="1100" i="0" dirty="0">
                        <a:solidFill>
                          <a:schemeClr val="bg1"/>
                        </a:solidFill>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hMerge="1">
                  <a:txBody>
                    <a:bodyPr/>
                    <a:lstStyle/>
                    <a:p>
                      <a:pPr algn="l"/>
                      <a:endParaRPr lang="en-US" sz="1100" i="0" dirty="0">
                        <a:solidFill>
                          <a:schemeClr val="bg1"/>
                        </a:solidFill>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2758043401"/>
                  </a:ext>
                </a:extLst>
              </a:tr>
              <a:tr h="0">
                <a:tc>
                  <a:txBody>
                    <a:bodyPr/>
                    <a:lstStyle/>
                    <a:p>
                      <a:r>
                        <a:rPr lang="en-US" sz="1200" b="1" i="0" dirty="0">
                          <a:solidFill>
                            <a:schemeClr val="tx1"/>
                          </a:solidFill>
                          <a:latin typeface="Times New Roman" panose="02020603050405020304" pitchFamily="18" charset="0"/>
                          <a:cs typeface="Times New Roman" panose="02020603050405020304" pitchFamily="18" charset="0"/>
                        </a:rPr>
                        <a:t>Cost Allocation Process</a:t>
                      </a:r>
                    </a:p>
                  </a:txBody>
                  <a:tcPr marT="45711" marB="4571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a:endParaRPr lang="en-US" sz="1200" i="0" dirty="0">
                        <a:solidFill>
                          <a:schemeClr val="tx1"/>
                        </a:solidFill>
                        <a:latin typeface="Times New Roman" panose="02020603050405020304" pitchFamily="18" charset="0"/>
                        <a:cs typeface="Times New Roman" panose="02020603050405020304" pitchFamily="18" charset="0"/>
                      </a:endParaRPr>
                    </a:p>
                  </a:txBody>
                  <a:tcPr marT="45711" marB="4571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l"/>
                      <a:r>
                        <a:rPr lang="en-US" sz="1200" i="0" dirty="0">
                          <a:solidFill>
                            <a:schemeClr val="tx1"/>
                          </a:solidFill>
                          <a:latin typeface="Times New Roman" panose="02020603050405020304" pitchFamily="18" charset="0"/>
                          <a:cs typeface="Times New Roman" panose="02020603050405020304" pitchFamily="18" charset="0"/>
                        </a:rPr>
                        <a:t>Review reasonableness of </a:t>
                      </a:r>
                      <a:r>
                        <a:rPr lang="en-US" sz="1200" i="0" dirty="0" smtClean="0">
                          <a:solidFill>
                            <a:schemeClr val="tx1"/>
                          </a:solidFill>
                          <a:latin typeface="Times New Roman" panose="02020603050405020304" pitchFamily="18" charset="0"/>
                          <a:cs typeface="Times New Roman" panose="02020603050405020304" pitchFamily="18" charset="0"/>
                        </a:rPr>
                        <a:t>SCOPE</a:t>
                      </a:r>
                      <a:r>
                        <a:rPr lang="en-US" sz="1200" i="0" baseline="0" dirty="0" smtClean="0">
                          <a:solidFill>
                            <a:schemeClr val="tx1"/>
                          </a:solidFill>
                          <a:latin typeface="Times New Roman" panose="02020603050405020304" pitchFamily="18" charset="0"/>
                          <a:cs typeface="Times New Roman" panose="02020603050405020304" pitchFamily="18" charset="0"/>
                        </a:rPr>
                        <a:t> </a:t>
                      </a:r>
                      <a:r>
                        <a:rPr lang="en-US" sz="1200" i="0" dirty="0" smtClean="0">
                          <a:solidFill>
                            <a:schemeClr val="tx1"/>
                          </a:solidFill>
                          <a:latin typeface="Times New Roman" panose="02020603050405020304" pitchFamily="18" charset="0"/>
                          <a:cs typeface="Times New Roman" panose="02020603050405020304" pitchFamily="18" charset="0"/>
                        </a:rPr>
                        <a:t>allocations </a:t>
                      </a:r>
                      <a:r>
                        <a:rPr lang="en-US" sz="1200" i="0" dirty="0">
                          <a:solidFill>
                            <a:schemeClr val="tx1"/>
                          </a:solidFill>
                          <a:latin typeface="Times New Roman" panose="02020603050405020304" pitchFamily="18" charset="0"/>
                          <a:cs typeface="Times New Roman" panose="02020603050405020304" pitchFamily="18" charset="0"/>
                        </a:rPr>
                        <a:t>to regulated and nonregulated businesses.</a:t>
                      </a:r>
                    </a:p>
                  </a:txBody>
                  <a:tcPr marT="45711" marB="4571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10002"/>
                  </a:ext>
                </a:extLst>
              </a:tr>
              <a:tr h="0">
                <a:tc>
                  <a:txBody>
                    <a:bodyPr/>
                    <a:lstStyle/>
                    <a:p>
                      <a:pPr marL="0" algn="l" defTabSz="914400" rtl="0" eaLnBrk="1" latinLnBrk="0" hangingPunct="1"/>
                      <a:r>
                        <a:rPr lang="en-US" sz="1200" b="1" i="0" kern="1200" dirty="0">
                          <a:solidFill>
                            <a:schemeClr val="tx1"/>
                          </a:solidFill>
                          <a:latin typeface="Times New Roman" panose="02020603050405020304" pitchFamily="18" charset="0"/>
                          <a:ea typeface="+mn-ea"/>
                          <a:cs typeface="Times New Roman" panose="02020603050405020304" pitchFamily="18" charset="0"/>
                        </a:rPr>
                        <a:t>Contract Management System</a:t>
                      </a:r>
                    </a:p>
                  </a:txBody>
                  <a:tcPr marT="45711" marB="4571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200" i="0" kern="1200" dirty="0">
                        <a:solidFill>
                          <a:schemeClr val="tx1"/>
                        </a:solidFill>
                        <a:latin typeface="Times New Roman" panose="02020603050405020304" pitchFamily="18" charset="0"/>
                        <a:ea typeface="+mn-ea"/>
                        <a:cs typeface="Times New Roman" panose="02020603050405020304" pitchFamily="18" charset="0"/>
                      </a:endParaRPr>
                    </a:p>
                  </a:txBody>
                  <a:tcPr marT="45711" marB="4571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200" i="0" kern="1200" dirty="0">
                          <a:solidFill>
                            <a:schemeClr val="tx1"/>
                          </a:solidFill>
                          <a:latin typeface="Times New Roman" panose="02020603050405020304" pitchFamily="18" charset="0"/>
                          <a:ea typeface="+mn-ea"/>
                          <a:cs typeface="Times New Roman" panose="02020603050405020304" pitchFamily="18" charset="0"/>
                        </a:rPr>
                        <a:t>Test controls and data integrity built into this newly enhanced business system.</a:t>
                      </a:r>
                    </a:p>
                  </a:txBody>
                  <a:tcPr marT="45711" marB="4571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10003"/>
                  </a:ext>
                </a:extLst>
              </a:tr>
              <a:tr h="0">
                <a:tc>
                  <a:txBody>
                    <a:bodyPr/>
                    <a:lstStyle/>
                    <a:p>
                      <a:pPr marL="0" algn="l" defTabSz="914400" rtl="0" eaLnBrk="1" latinLnBrk="0" hangingPunct="1"/>
                      <a:r>
                        <a:rPr lang="en-US" sz="1200" b="1" i="0" kern="1200" dirty="0">
                          <a:solidFill>
                            <a:schemeClr val="tx1"/>
                          </a:solidFill>
                          <a:latin typeface="Times New Roman" panose="02020603050405020304" pitchFamily="18" charset="0"/>
                          <a:ea typeface="+mn-ea"/>
                          <a:cs typeface="Times New Roman" panose="02020603050405020304" pitchFamily="18" charset="0"/>
                        </a:rPr>
                        <a:t>Outside Services/Cost Control</a:t>
                      </a:r>
                    </a:p>
                  </a:txBody>
                  <a:tcPr marT="45711" marB="4571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200" i="0" kern="1200" dirty="0">
                        <a:solidFill>
                          <a:schemeClr val="tx1"/>
                        </a:solidFill>
                        <a:latin typeface="Times New Roman" panose="02020603050405020304" pitchFamily="18" charset="0"/>
                        <a:ea typeface="+mn-ea"/>
                        <a:cs typeface="Times New Roman" panose="02020603050405020304" pitchFamily="18" charset="0"/>
                      </a:endParaRPr>
                    </a:p>
                  </a:txBody>
                  <a:tcPr marT="45711" marB="4571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200" i="0" kern="1200" dirty="0">
                          <a:solidFill>
                            <a:schemeClr val="tx1"/>
                          </a:solidFill>
                          <a:latin typeface="Times New Roman" panose="02020603050405020304" pitchFamily="18" charset="0"/>
                          <a:ea typeface="+mn-ea"/>
                          <a:cs typeface="Times New Roman" panose="02020603050405020304" pitchFamily="18" charset="0"/>
                        </a:rPr>
                        <a:t>Review vendor evaluation and contracting processes and propriety of related costs.</a:t>
                      </a:r>
                    </a:p>
                  </a:txBody>
                  <a:tcPr marT="45711" marB="4571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10004"/>
                  </a:ext>
                </a:extLst>
              </a:tr>
              <a:tr h="0">
                <a:tc>
                  <a:txBody>
                    <a:bodyPr/>
                    <a:lstStyle/>
                    <a:p>
                      <a:pPr marL="0" algn="l" defTabSz="914400" rtl="0" eaLnBrk="1" latinLnBrk="0" hangingPunct="1"/>
                      <a:r>
                        <a:rPr lang="en-US" sz="1200" b="1" i="0" kern="1200" dirty="0">
                          <a:solidFill>
                            <a:schemeClr val="tx1"/>
                          </a:solidFill>
                          <a:latin typeface="Times New Roman" panose="02020603050405020304" pitchFamily="18" charset="0"/>
                          <a:ea typeface="+mn-ea"/>
                          <a:cs typeface="Times New Roman" panose="02020603050405020304" pitchFamily="18" charset="0"/>
                        </a:rPr>
                        <a:t>Ad Agency Contract Compliance</a:t>
                      </a:r>
                    </a:p>
                  </a:txBody>
                  <a:tcPr marT="45711" marB="4571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200" i="0" kern="1200" dirty="0">
                        <a:solidFill>
                          <a:schemeClr val="tx1"/>
                        </a:solidFill>
                        <a:latin typeface="Times New Roman" panose="02020603050405020304" pitchFamily="18" charset="0"/>
                        <a:ea typeface="+mn-ea"/>
                        <a:cs typeface="Times New Roman" panose="02020603050405020304" pitchFamily="18" charset="0"/>
                      </a:endParaRPr>
                    </a:p>
                  </a:txBody>
                  <a:tcPr marT="45711" marB="4571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200" i="0" kern="1200" dirty="0">
                          <a:solidFill>
                            <a:schemeClr val="tx1"/>
                          </a:solidFill>
                          <a:latin typeface="Times New Roman" panose="02020603050405020304" pitchFamily="18" charset="0"/>
                          <a:ea typeface="+mn-ea"/>
                          <a:cs typeface="Times New Roman" panose="02020603050405020304" pitchFamily="18" charset="0"/>
                        </a:rPr>
                        <a:t>Test compliance by significant ad agencies with contract terms.</a:t>
                      </a:r>
                    </a:p>
                  </a:txBody>
                  <a:tcPr marT="45711" marB="4571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10005"/>
                  </a:ext>
                </a:extLst>
              </a:tr>
              <a:tr h="0">
                <a:tc>
                  <a:txBody>
                    <a:bodyPr/>
                    <a:lstStyle/>
                    <a:p>
                      <a:pPr marL="0" algn="l" defTabSz="914400" rtl="0" eaLnBrk="1" latinLnBrk="0" hangingPunct="1"/>
                      <a:r>
                        <a:rPr lang="en-US" sz="1200" b="1" i="0" kern="1200" dirty="0">
                          <a:solidFill>
                            <a:schemeClr val="tx1"/>
                          </a:solidFill>
                          <a:latin typeface="Times New Roman" panose="02020603050405020304" pitchFamily="18" charset="0"/>
                          <a:ea typeface="+mn-ea"/>
                          <a:cs typeface="Times New Roman" panose="02020603050405020304" pitchFamily="18" charset="0"/>
                        </a:rPr>
                        <a:t>Back Office</a:t>
                      </a:r>
                    </a:p>
                  </a:txBody>
                  <a:tcPr marT="45711" marB="4571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200" i="0" kern="1200" dirty="0">
                        <a:solidFill>
                          <a:schemeClr val="tx1"/>
                        </a:solidFill>
                        <a:latin typeface="Times New Roman" panose="02020603050405020304" pitchFamily="18" charset="0"/>
                        <a:ea typeface="+mn-ea"/>
                        <a:cs typeface="Times New Roman" panose="02020603050405020304" pitchFamily="18" charset="0"/>
                      </a:endParaRPr>
                    </a:p>
                  </a:txBody>
                  <a:tcPr marT="45711" marB="4571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200" i="0" kern="1200" dirty="0">
                          <a:solidFill>
                            <a:schemeClr val="tx1"/>
                          </a:solidFill>
                          <a:latin typeface="Times New Roman" panose="02020603050405020304" pitchFamily="18" charset="0"/>
                          <a:ea typeface="+mn-ea"/>
                          <a:cs typeface="Times New Roman" panose="02020603050405020304" pitchFamily="18" charset="0"/>
                        </a:rPr>
                        <a:t>Review infrastructure for sufficiency and ability to absorb additional operations.</a:t>
                      </a:r>
                    </a:p>
                  </a:txBody>
                  <a:tcPr marT="45711" marB="4571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10006"/>
                  </a:ext>
                </a:extLst>
              </a:tr>
              <a:tr h="0">
                <a:tc>
                  <a:txBody>
                    <a:bodyPr/>
                    <a:lstStyle/>
                    <a:p>
                      <a:pPr marL="0" algn="l" defTabSz="914400" rtl="0" eaLnBrk="1" latinLnBrk="0" hangingPunct="1"/>
                      <a:r>
                        <a:rPr lang="en-US" sz="1200" b="1" i="0" kern="1200" dirty="0">
                          <a:solidFill>
                            <a:schemeClr val="tx1"/>
                          </a:solidFill>
                          <a:latin typeface="Times New Roman" panose="02020603050405020304" pitchFamily="18" charset="0"/>
                          <a:ea typeface="+mn-ea"/>
                          <a:cs typeface="Times New Roman" panose="02020603050405020304" pitchFamily="18" charset="0"/>
                        </a:rPr>
                        <a:t>Data Processing</a:t>
                      </a:r>
                    </a:p>
                  </a:txBody>
                  <a:tcPr marT="45711" marB="4571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200" i="0" kern="1200" dirty="0">
                        <a:solidFill>
                          <a:schemeClr val="tx1"/>
                        </a:solidFill>
                        <a:latin typeface="Times New Roman" panose="02020603050405020304" pitchFamily="18" charset="0"/>
                        <a:ea typeface="+mn-ea"/>
                        <a:cs typeface="Times New Roman" panose="02020603050405020304" pitchFamily="18" charset="0"/>
                      </a:endParaRPr>
                    </a:p>
                  </a:txBody>
                  <a:tcPr marT="45711" marB="4571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200" i="0" kern="1200" dirty="0">
                          <a:solidFill>
                            <a:schemeClr val="tx1"/>
                          </a:solidFill>
                          <a:latin typeface="Times New Roman" panose="02020603050405020304" pitchFamily="18" charset="0"/>
                          <a:ea typeface="+mn-ea"/>
                          <a:cs typeface="Times New Roman" panose="02020603050405020304" pitchFamily="18" charset="0"/>
                        </a:rPr>
                        <a:t>Test general data processing controls.</a:t>
                      </a:r>
                    </a:p>
                  </a:txBody>
                  <a:tcPr marT="45711" marB="4571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10007"/>
                  </a:ext>
                </a:extLst>
              </a:tr>
              <a:tr h="0">
                <a:tc>
                  <a:txBody>
                    <a:bodyPr/>
                    <a:lstStyle/>
                    <a:p>
                      <a:pPr marL="0" algn="l" defTabSz="914400" rtl="0" eaLnBrk="1" latinLnBrk="0" hangingPunct="1"/>
                      <a:r>
                        <a:rPr lang="en-US" sz="1200" b="1" i="0" kern="1200" dirty="0" smtClean="0">
                          <a:solidFill>
                            <a:schemeClr val="tx1"/>
                          </a:solidFill>
                          <a:latin typeface="Times New Roman" panose="02020603050405020304" pitchFamily="18" charset="0"/>
                          <a:ea typeface="+mn-ea"/>
                          <a:cs typeface="Times New Roman" panose="02020603050405020304" pitchFamily="18" charset="0"/>
                        </a:rPr>
                        <a:t>Follow-Up </a:t>
                      </a:r>
                      <a:r>
                        <a:rPr lang="en-US" sz="1200" b="1" i="0" kern="1200" dirty="0">
                          <a:solidFill>
                            <a:schemeClr val="tx1"/>
                          </a:solidFill>
                          <a:latin typeface="Times New Roman" panose="02020603050405020304" pitchFamily="18" charset="0"/>
                          <a:ea typeface="+mn-ea"/>
                          <a:cs typeface="Times New Roman" panose="02020603050405020304" pitchFamily="18" charset="0"/>
                        </a:rPr>
                        <a:t>Activities</a:t>
                      </a:r>
                    </a:p>
                  </a:txBody>
                  <a:tcPr marT="45711" marB="4571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200" i="0" kern="1200" dirty="0">
                        <a:solidFill>
                          <a:schemeClr val="tx1"/>
                        </a:solidFill>
                        <a:latin typeface="Times New Roman" panose="02020603050405020304" pitchFamily="18" charset="0"/>
                        <a:ea typeface="+mn-ea"/>
                        <a:cs typeface="Times New Roman" panose="02020603050405020304" pitchFamily="18" charset="0"/>
                      </a:endParaRPr>
                    </a:p>
                  </a:txBody>
                  <a:tcPr marT="45711" marB="4571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200" i="0" kern="1200" dirty="0">
                          <a:solidFill>
                            <a:schemeClr val="tx1"/>
                          </a:solidFill>
                          <a:latin typeface="Times New Roman" panose="02020603050405020304" pitchFamily="18" charset="0"/>
                          <a:ea typeface="+mn-ea"/>
                          <a:cs typeface="Times New Roman" panose="02020603050405020304" pitchFamily="18" charset="0"/>
                        </a:rPr>
                        <a:t>Follow</a:t>
                      </a:r>
                      <a:r>
                        <a:rPr lang="en-US" sz="1200" i="0" kern="1200" baseline="0" dirty="0">
                          <a:solidFill>
                            <a:schemeClr val="tx1"/>
                          </a:solidFill>
                          <a:latin typeface="Times New Roman" panose="02020603050405020304" pitchFamily="18" charset="0"/>
                          <a:ea typeface="+mn-ea"/>
                          <a:cs typeface="Times New Roman" panose="02020603050405020304" pitchFamily="18" charset="0"/>
                        </a:rPr>
                        <a:t> </a:t>
                      </a:r>
                      <a:r>
                        <a:rPr lang="en-US" sz="1200" i="0" kern="1200" dirty="0">
                          <a:solidFill>
                            <a:schemeClr val="tx1"/>
                          </a:solidFill>
                          <a:latin typeface="Times New Roman" panose="02020603050405020304" pitchFamily="18" charset="0"/>
                          <a:ea typeface="+mn-ea"/>
                          <a:cs typeface="Times New Roman" panose="02020603050405020304" pitchFamily="18" charset="0"/>
                        </a:rPr>
                        <a:t>up on significant opportunities from previously issued audit reports.</a:t>
                      </a:r>
                    </a:p>
                  </a:txBody>
                  <a:tcPr marT="45711" marB="4571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10008"/>
                  </a:ext>
                </a:extLst>
              </a:tr>
              <a:tr h="0">
                <a:tc>
                  <a:txBody>
                    <a:bodyPr/>
                    <a:lstStyle/>
                    <a:p>
                      <a:pPr marL="0" algn="l" defTabSz="914400" rtl="0" eaLnBrk="1" latinLnBrk="0" hangingPunct="1"/>
                      <a:r>
                        <a:rPr lang="en-US" sz="1200" b="1" i="0" kern="1200" dirty="0">
                          <a:solidFill>
                            <a:schemeClr val="tx1"/>
                          </a:solidFill>
                          <a:latin typeface="Times New Roman" panose="02020603050405020304" pitchFamily="18" charset="0"/>
                          <a:ea typeface="+mn-ea"/>
                          <a:cs typeface="Times New Roman" panose="02020603050405020304" pitchFamily="18" charset="0"/>
                        </a:rPr>
                        <a:t>External Audit Participation</a:t>
                      </a:r>
                    </a:p>
                  </a:txBody>
                  <a:tcPr marT="45711" marB="4571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200" i="0" kern="1200" dirty="0">
                        <a:solidFill>
                          <a:schemeClr val="tx1"/>
                        </a:solidFill>
                        <a:latin typeface="Times New Roman" panose="02020603050405020304" pitchFamily="18" charset="0"/>
                        <a:ea typeface="+mn-ea"/>
                        <a:cs typeface="Times New Roman" panose="02020603050405020304" pitchFamily="18" charset="0"/>
                      </a:endParaRPr>
                    </a:p>
                  </a:txBody>
                  <a:tcPr marT="45711" marB="4571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200" i="0" kern="1200" dirty="0">
                          <a:solidFill>
                            <a:schemeClr val="tx1"/>
                          </a:solidFill>
                          <a:latin typeface="Times New Roman" panose="02020603050405020304" pitchFamily="18" charset="0"/>
                          <a:ea typeface="+mn-ea"/>
                          <a:cs typeface="Times New Roman" panose="02020603050405020304" pitchFamily="18" charset="0"/>
                        </a:rPr>
                        <a:t>Participate with financial audit teams in annual audit.</a:t>
                      </a:r>
                    </a:p>
                  </a:txBody>
                  <a:tcPr marT="45711" marB="4571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255975119"/>
                  </a:ext>
                </a:extLst>
              </a:tr>
            </a:tbl>
          </a:graphicData>
        </a:graphic>
      </p:graphicFrame>
    </p:spTree>
    <p:extLst>
      <p:ext uri="{BB962C8B-B14F-4D97-AF65-F5344CB8AC3E}">
        <p14:creationId xmlns:p14="http://schemas.microsoft.com/office/powerpoint/2010/main" val="395130325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a:extLst>
              <a:ext uri="{FF2B5EF4-FFF2-40B4-BE49-F238E27FC236}">
                <a16:creationId xmlns:a16="http://schemas.microsoft.com/office/drawing/2014/main" xmlns="" id="{2907D9AC-AFB3-4407-8D91-9CB831B0538E}"/>
              </a:ext>
            </a:extLst>
          </p:cNvPr>
          <p:cNvSpPr>
            <a:spLocks noGrp="1"/>
          </p:cNvSpPr>
          <p:nvPr>
            <p:ph type="title"/>
          </p:nvPr>
        </p:nvSpPr>
        <p:spPr>
          <a:xfrm>
            <a:off x="2090930" y="291363"/>
            <a:ext cx="7955748" cy="864339"/>
          </a:xfrm>
        </p:spPr>
        <p:txBody>
          <a:bodyPr/>
          <a:lstStyle/>
          <a:p>
            <a:r>
              <a:rPr lang="en-US" altLang="en-US" dirty="0"/>
              <a:t>Proposed Audit Services Plan</a:t>
            </a:r>
          </a:p>
        </p:txBody>
      </p:sp>
      <p:graphicFrame>
        <p:nvGraphicFramePr>
          <p:cNvPr id="3" name="Table 2">
            <a:extLst>
              <a:ext uri="{FF2B5EF4-FFF2-40B4-BE49-F238E27FC236}">
                <a16:creationId xmlns:a16="http://schemas.microsoft.com/office/drawing/2014/main" xmlns="" id="{8F727EA9-5562-4F2F-9DD9-E186E3BD57DB}"/>
              </a:ext>
            </a:extLst>
          </p:cNvPr>
          <p:cNvGraphicFramePr>
            <a:graphicFrameLocks noGrp="1"/>
          </p:cNvGraphicFramePr>
          <p:nvPr>
            <p:extLst>
              <p:ext uri="{D42A27DB-BD31-4B8C-83A1-F6EECF244321}">
                <p14:modId xmlns:p14="http://schemas.microsoft.com/office/powerpoint/2010/main" val="3397475506"/>
              </p:ext>
            </p:extLst>
          </p:nvPr>
        </p:nvGraphicFramePr>
        <p:xfrm>
          <a:off x="2090928" y="1155701"/>
          <a:ext cx="8001000" cy="5394704"/>
        </p:xfrm>
        <a:graphic>
          <a:graphicData uri="http://schemas.openxmlformats.org/drawingml/2006/table">
            <a:tbl>
              <a:tblPr firstRow="1" bandRow="1">
                <a:tableStyleId>{00A15C55-8517-42AA-B614-E9B94910E393}</a:tableStyleId>
              </a:tblPr>
              <a:tblGrid>
                <a:gridCol w="2000250">
                  <a:extLst>
                    <a:ext uri="{9D8B030D-6E8A-4147-A177-3AD203B41FA5}">
                      <a16:colId xmlns:a16="http://schemas.microsoft.com/office/drawing/2014/main" xmlns="" val="20000"/>
                    </a:ext>
                  </a:extLst>
                </a:gridCol>
                <a:gridCol w="1014222">
                  <a:extLst>
                    <a:ext uri="{9D8B030D-6E8A-4147-A177-3AD203B41FA5}">
                      <a16:colId xmlns:a16="http://schemas.microsoft.com/office/drawing/2014/main" xmlns="" val="20001"/>
                    </a:ext>
                  </a:extLst>
                </a:gridCol>
                <a:gridCol w="4986528">
                  <a:extLst>
                    <a:ext uri="{9D8B030D-6E8A-4147-A177-3AD203B41FA5}">
                      <a16:colId xmlns:a16="http://schemas.microsoft.com/office/drawing/2014/main" xmlns="" val="2390576682"/>
                    </a:ext>
                  </a:extLst>
                </a:gridCol>
              </a:tblGrid>
              <a:tr h="0">
                <a:tc>
                  <a:txBody>
                    <a:bodyPr/>
                    <a:lstStyle/>
                    <a:p>
                      <a:pPr algn="ctr"/>
                      <a:r>
                        <a:rPr lang="en-US" sz="1200" dirty="0">
                          <a:solidFill>
                            <a:schemeClr val="tx1"/>
                          </a:solidFill>
                          <a:latin typeface="Times New Roman" panose="02020603050405020304" pitchFamily="18" charset="0"/>
                          <a:cs typeface="Times New Roman" panose="02020603050405020304" pitchFamily="18" charset="0"/>
                        </a:rPr>
                        <a:t>Audit Name</a:t>
                      </a: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ctr"/>
                      <a:r>
                        <a:rPr lang="en-US" sz="1200" dirty="0">
                          <a:solidFill>
                            <a:schemeClr val="tx1"/>
                          </a:solidFill>
                          <a:latin typeface="Times New Roman" panose="02020603050405020304" pitchFamily="18" charset="0"/>
                          <a:cs typeface="Times New Roman" panose="02020603050405020304" pitchFamily="18" charset="0"/>
                        </a:rPr>
                        <a:t>Last</a:t>
                      </a:r>
                      <a:r>
                        <a:rPr lang="en-US" sz="1200" baseline="0" dirty="0">
                          <a:solidFill>
                            <a:schemeClr val="tx1"/>
                          </a:solidFill>
                          <a:latin typeface="Times New Roman" panose="02020603050405020304" pitchFamily="18" charset="0"/>
                          <a:cs typeface="Times New Roman" panose="02020603050405020304" pitchFamily="18" charset="0"/>
                        </a:rPr>
                        <a:t> Audit Date</a:t>
                      </a:r>
                      <a:endParaRPr lang="en-US" sz="1200" dirty="0">
                        <a:solidFill>
                          <a:schemeClr val="tx1"/>
                        </a:solidFill>
                        <a:latin typeface="Times New Roman" panose="02020603050405020304" pitchFamily="18" charset="0"/>
                        <a:cs typeface="Times New Roman" panose="02020603050405020304" pitchFamily="18"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ctr"/>
                      <a:r>
                        <a:rPr lang="en-US" sz="1200" dirty="0">
                          <a:solidFill>
                            <a:schemeClr val="tx1"/>
                          </a:solidFill>
                          <a:latin typeface="Times New Roman" panose="02020603050405020304" pitchFamily="18" charset="0"/>
                          <a:cs typeface="Times New Roman" panose="02020603050405020304" pitchFamily="18" charset="0"/>
                        </a:rPr>
                        <a:t>Audit Description</a:t>
                      </a: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xmlns="" val="10000"/>
                  </a:ext>
                </a:extLst>
              </a:tr>
              <a:tr h="0">
                <a:tc gridSpan="3">
                  <a:txBody>
                    <a:bodyPr/>
                    <a:lstStyle/>
                    <a:p>
                      <a:pPr algn="ctr"/>
                      <a:r>
                        <a:rPr lang="en-US" sz="1200" b="1" i="0" dirty="0">
                          <a:solidFill>
                            <a:schemeClr val="tx1"/>
                          </a:solidFill>
                          <a:latin typeface="Times New Roman" panose="02020603050405020304" pitchFamily="18" charset="0"/>
                          <a:cs typeface="Times New Roman" panose="02020603050405020304" pitchFamily="18" charset="0"/>
                        </a:rPr>
                        <a:t>Support Services Corporate</a:t>
                      </a: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accent2"/>
                    </a:solidFill>
                  </a:tcPr>
                </a:tc>
                <a:tc hMerge="1">
                  <a:txBody>
                    <a:bodyPr/>
                    <a:lstStyle/>
                    <a:p>
                      <a:pPr algn="l"/>
                      <a:endParaRPr lang="en-US" sz="1100" i="0" dirty="0">
                        <a:solidFill>
                          <a:schemeClr val="bg1"/>
                        </a:solidFill>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hMerge="1">
                  <a:txBody>
                    <a:bodyPr/>
                    <a:lstStyle/>
                    <a:p>
                      <a:pPr algn="l"/>
                      <a:endParaRPr lang="en-US" sz="1100" i="0" dirty="0">
                        <a:solidFill>
                          <a:schemeClr val="bg1"/>
                        </a:solidFill>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2758043401"/>
                  </a:ext>
                </a:extLst>
              </a:tr>
              <a:tr h="0">
                <a:tc>
                  <a:txBody>
                    <a:bodyPr/>
                    <a:lstStyle/>
                    <a:p>
                      <a:r>
                        <a:rPr lang="en-US" sz="1200" b="1" i="0" dirty="0">
                          <a:solidFill>
                            <a:schemeClr val="tx1"/>
                          </a:solidFill>
                          <a:latin typeface="Times New Roman" panose="02020603050405020304" pitchFamily="18" charset="0"/>
                          <a:cs typeface="Times New Roman" panose="02020603050405020304" pitchFamily="18" charset="0"/>
                        </a:rPr>
                        <a:t>Disbursements Processing</a:t>
                      </a: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a:endParaRPr lang="en-US" sz="1200" i="0" dirty="0">
                        <a:solidFill>
                          <a:schemeClr val="tx1"/>
                        </a:solidFill>
                        <a:latin typeface="Times New Roman" panose="02020603050405020304" pitchFamily="18" charset="0"/>
                        <a:cs typeface="Times New Roman" panose="02020603050405020304" pitchFamily="18" charset="0"/>
                      </a:endParaRP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l"/>
                      <a:r>
                        <a:rPr lang="en-US" sz="1200" i="0" dirty="0">
                          <a:solidFill>
                            <a:schemeClr val="tx1"/>
                          </a:solidFill>
                          <a:latin typeface="Times New Roman" panose="02020603050405020304" pitchFamily="18" charset="0"/>
                          <a:cs typeface="Times New Roman" panose="02020603050405020304" pitchFamily="18" charset="0"/>
                        </a:rPr>
                        <a:t>Review with and train accounts payable functions on appropriate processing controls.</a:t>
                      </a: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10002"/>
                  </a:ext>
                </a:extLst>
              </a:tr>
              <a:tr h="0">
                <a:tc>
                  <a:txBody>
                    <a:bodyPr/>
                    <a:lstStyle/>
                    <a:p>
                      <a:pPr marL="0" algn="l" defTabSz="914400" rtl="0" eaLnBrk="1" latinLnBrk="0" hangingPunct="1"/>
                      <a:r>
                        <a:rPr lang="en-US" sz="1200" b="1" i="0" kern="1200" dirty="0">
                          <a:solidFill>
                            <a:schemeClr val="tx1"/>
                          </a:solidFill>
                          <a:latin typeface="Times New Roman" panose="02020603050405020304" pitchFamily="18" charset="0"/>
                          <a:ea typeface="+mn-ea"/>
                          <a:cs typeface="Times New Roman" panose="02020603050405020304" pitchFamily="18" charset="0"/>
                        </a:rPr>
                        <a:t>Leased Properties</a:t>
                      </a: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200" i="0" kern="1200" dirty="0">
                        <a:solidFill>
                          <a:schemeClr val="tx1"/>
                        </a:solidFill>
                        <a:latin typeface="Times New Roman" panose="02020603050405020304" pitchFamily="18" charset="0"/>
                        <a:ea typeface="+mn-ea"/>
                        <a:cs typeface="Times New Roman" panose="02020603050405020304" pitchFamily="18" charset="0"/>
                      </a:endParaRP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200" i="0" kern="1200" dirty="0">
                          <a:solidFill>
                            <a:schemeClr val="tx1"/>
                          </a:solidFill>
                          <a:latin typeface="Times New Roman" panose="02020603050405020304" pitchFamily="18" charset="0"/>
                          <a:ea typeface="+mn-ea"/>
                          <a:cs typeface="Times New Roman" panose="02020603050405020304" pitchFamily="18" charset="0"/>
                        </a:rPr>
                        <a:t>Review lease monitoring procedures and compliance with leasing arrangements.</a:t>
                      </a: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10003"/>
                  </a:ext>
                </a:extLst>
              </a:tr>
              <a:tr h="0">
                <a:tc>
                  <a:txBody>
                    <a:bodyPr/>
                    <a:lstStyle/>
                    <a:p>
                      <a:pPr marL="0" algn="l" defTabSz="914400" rtl="0" eaLnBrk="1" latinLnBrk="0" hangingPunct="1"/>
                      <a:r>
                        <a:rPr lang="en-US" sz="1200" b="1" i="0" kern="1200" dirty="0">
                          <a:solidFill>
                            <a:schemeClr val="tx1"/>
                          </a:solidFill>
                          <a:latin typeface="Times New Roman" panose="02020603050405020304" pitchFamily="18" charset="0"/>
                          <a:ea typeface="+mn-ea"/>
                          <a:cs typeface="Times New Roman" panose="02020603050405020304" pitchFamily="18" charset="0"/>
                        </a:rPr>
                        <a:t>Performance Management Process</a:t>
                      </a: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200" i="0" kern="1200" dirty="0">
                        <a:solidFill>
                          <a:schemeClr val="tx1"/>
                        </a:solidFill>
                        <a:latin typeface="Times New Roman" panose="02020603050405020304" pitchFamily="18" charset="0"/>
                        <a:ea typeface="+mn-ea"/>
                        <a:cs typeface="Times New Roman" panose="02020603050405020304" pitchFamily="18" charset="0"/>
                      </a:endParaRP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200" i="0" kern="1200" dirty="0">
                          <a:solidFill>
                            <a:schemeClr val="tx1"/>
                          </a:solidFill>
                          <a:latin typeface="Times New Roman" panose="02020603050405020304" pitchFamily="18" charset="0"/>
                          <a:ea typeface="+mn-ea"/>
                          <a:cs typeface="Times New Roman" panose="02020603050405020304" pitchFamily="18" charset="0"/>
                        </a:rPr>
                        <a:t>Evaluate alignment of goal setting, performance tracking and incentive measurement processes.</a:t>
                      </a: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10004"/>
                  </a:ext>
                </a:extLst>
              </a:tr>
              <a:tr h="0">
                <a:tc>
                  <a:txBody>
                    <a:bodyPr/>
                    <a:lstStyle/>
                    <a:p>
                      <a:pPr marL="0" algn="l" defTabSz="914400" rtl="0" eaLnBrk="1" latinLnBrk="0" hangingPunct="1"/>
                      <a:r>
                        <a:rPr lang="en-US" sz="1200" b="1" i="0" kern="1200" dirty="0">
                          <a:solidFill>
                            <a:schemeClr val="tx1"/>
                          </a:solidFill>
                          <a:latin typeface="Times New Roman" panose="02020603050405020304" pitchFamily="18" charset="0"/>
                          <a:ea typeface="+mn-ea"/>
                          <a:cs typeface="Times New Roman" panose="02020603050405020304" pitchFamily="18" charset="0"/>
                        </a:rPr>
                        <a:t>Relocation Expenses</a:t>
                      </a: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200" i="0" kern="1200" dirty="0">
                        <a:solidFill>
                          <a:schemeClr val="tx1"/>
                        </a:solidFill>
                        <a:latin typeface="Times New Roman" panose="02020603050405020304" pitchFamily="18" charset="0"/>
                        <a:ea typeface="+mn-ea"/>
                        <a:cs typeface="Times New Roman" panose="02020603050405020304" pitchFamily="18" charset="0"/>
                      </a:endParaRP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200" i="0" kern="1200" dirty="0">
                          <a:solidFill>
                            <a:schemeClr val="tx1"/>
                          </a:solidFill>
                          <a:latin typeface="Times New Roman" panose="02020603050405020304" pitchFamily="18" charset="0"/>
                          <a:ea typeface="+mn-ea"/>
                          <a:cs typeface="Times New Roman" panose="02020603050405020304" pitchFamily="18" charset="0"/>
                        </a:rPr>
                        <a:t>Test compliance with policies and propriety of expenses.</a:t>
                      </a: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10005"/>
                  </a:ext>
                </a:extLst>
              </a:tr>
              <a:tr h="0">
                <a:tc>
                  <a:txBody>
                    <a:bodyPr/>
                    <a:lstStyle/>
                    <a:p>
                      <a:pPr marL="0" algn="l" defTabSz="914400" rtl="0" eaLnBrk="1" latinLnBrk="0" hangingPunct="1"/>
                      <a:r>
                        <a:rPr lang="en-US" sz="1200" b="1" i="0" kern="1200" dirty="0">
                          <a:solidFill>
                            <a:schemeClr val="tx1"/>
                          </a:solidFill>
                          <a:latin typeface="Times New Roman" panose="02020603050405020304" pitchFamily="18" charset="0"/>
                          <a:ea typeface="+mn-ea"/>
                          <a:cs typeface="Times New Roman" panose="02020603050405020304" pitchFamily="18" charset="0"/>
                        </a:rPr>
                        <a:t>Workers’ Comp. Claims Testing</a:t>
                      </a: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200" i="0" kern="1200" dirty="0">
                        <a:solidFill>
                          <a:schemeClr val="tx1"/>
                        </a:solidFill>
                        <a:latin typeface="Times New Roman" panose="02020603050405020304" pitchFamily="18" charset="0"/>
                        <a:ea typeface="+mn-ea"/>
                        <a:cs typeface="Times New Roman" panose="02020603050405020304" pitchFamily="18" charset="0"/>
                      </a:endParaRP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200" i="0" kern="1200" dirty="0">
                          <a:solidFill>
                            <a:schemeClr val="tx1"/>
                          </a:solidFill>
                          <a:latin typeface="Times New Roman" panose="02020603050405020304" pitchFamily="18" charset="0"/>
                          <a:ea typeface="+mn-ea"/>
                          <a:cs typeface="Times New Roman" panose="02020603050405020304" pitchFamily="18" charset="0"/>
                        </a:rPr>
                        <a:t>Review procedures of third party claims processor for propriety and compliance with contract.</a:t>
                      </a: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10006"/>
                  </a:ext>
                </a:extLst>
              </a:tr>
              <a:tr h="0">
                <a:tc>
                  <a:txBody>
                    <a:bodyPr/>
                    <a:lstStyle/>
                    <a:p>
                      <a:pPr marL="0" algn="l" defTabSz="914400" rtl="0" eaLnBrk="1" latinLnBrk="0" hangingPunct="1"/>
                      <a:r>
                        <a:rPr lang="en-US" sz="1200" b="1" i="0" kern="1200" dirty="0">
                          <a:solidFill>
                            <a:schemeClr val="tx1"/>
                          </a:solidFill>
                          <a:latin typeface="Times New Roman" panose="02020603050405020304" pitchFamily="18" charset="0"/>
                          <a:ea typeface="+mn-ea"/>
                          <a:cs typeface="Times New Roman" panose="02020603050405020304" pitchFamily="18" charset="0"/>
                        </a:rPr>
                        <a:t>Benefits Claims Processing</a:t>
                      </a: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200" i="0" kern="1200" dirty="0">
                        <a:solidFill>
                          <a:schemeClr val="tx1"/>
                        </a:solidFill>
                        <a:latin typeface="Times New Roman" panose="02020603050405020304" pitchFamily="18" charset="0"/>
                        <a:ea typeface="+mn-ea"/>
                        <a:cs typeface="Times New Roman" panose="02020603050405020304" pitchFamily="18" charset="0"/>
                      </a:endParaRP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200" i="0" kern="1200" dirty="0">
                          <a:solidFill>
                            <a:schemeClr val="tx1"/>
                          </a:solidFill>
                          <a:latin typeface="Times New Roman" panose="02020603050405020304" pitchFamily="18" charset="0"/>
                          <a:ea typeface="+mn-ea"/>
                          <a:cs typeface="Times New Roman" panose="02020603050405020304" pitchFamily="18" charset="0"/>
                        </a:rPr>
                        <a:t>Review claims handling and administration of benefit plan processing.</a:t>
                      </a: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10007"/>
                  </a:ext>
                </a:extLst>
              </a:tr>
              <a:tr h="0">
                <a:tc>
                  <a:txBody>
                    <a:bodyPr/>
                    <a:lstStyle/>
                    <a:p>
                      <a:pPr marL="0" algn="l" defTabSz="914400" rtl="0" eaLnBrk="1" latinLnBrk="0" hangingPunct="1"/>
                      <a:r>
                        <a:rPr lang="en-US" sz="1200" b="1" i="0" kern="1200" dirty="0">
                          <a:solidFill>
                            <a:schemeClr val="tx1"/>
                          </a:solidFill>
                          <a:latin typeface="Times New Roman" panose="02020603050405020304" pitchFamily="18" charset="0"/>
                          <a:ea typeface="+mn-ea"/>
                          <a:cs typeface="Times New Roman" panose="02020603050405020304" pitchFamily="18" charset="0"/>
                        </a:rPr>
                        <a:t>Business Resumption Planning</a:t>
                      </a: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200" i="0" kern="1200" dirty="0">
                        <a:solidFill>
                          <a:schemeClr val="tx1"/>
                        </a:solidFill>
                        <a:latin typeface="Times New Roman" panose="02020603050405020304" pitchFamily="18" charset="0"/>
                        <a:ea typeface="+mn-ea"/>
                        <a:cs typeface="Times New Roman" panose="02020603050405020304" pitchFamily="18" charset="0"/>
                      </a:endParaRP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200" i="0" kern="1200" dirty="0">
                          <a:solidFill>
                            <a:schemeClr val="tx1"/>
                          </a:solidFill>
                          <a:latin typeface="Times New Roman" panose="02020603050405020304" pitchFamily="18" charset="0"/>
                          <a:ea typeface="+mn-ea"/>
                          <a:cs typeface="Times New Roman" panose="02020603050405020304" pitchFamily="18" charset="0"/>
                        </a:rPr>
                        <a:t>Evaluate sufficiency of critical business resumption procedures.</a:t>
                      </a: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10008"/>
                  </a:ext>
                </a:extLst>
              </a:tr>
              <a:tr h="0">
                <a:tc gridSpan="3">
                  <a:txBody>
                    <a:bodyPr/>
                    <a:lstStyle/>
                    <a:p>
                      <a:pPr marL="0" algn="ctr" defTabSz="914400" rtl="0" eaLnBrk="1" latinLnBrk="0" hangingPunct="1"/>
                      <a:r>
                        <a:rPr lang="en-US" sz="1200" b="1" i="0" kern="1200" dirty="0">
                          <a:solidFill>
                            <a:schemeClr val="tx1"/>
                          </a:solidFill>
                          <a:latin typeface="Times New Roman" panose="02020603050405020304" pitchFamily="18" charset="0"/>
                          <a:ea typeface="+mn-ea"/>
                          <a:cs typeface="Times New Roman" panose="02020603050405020304" pitchFamily="18" charset="0"/>
                        </a:rPr>
                        <a:t>Information Technology</a:t>
                      </a: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accent2"/>
                    </a:solidFill>
                  </a:tcPr>
                </a:tc>
                <a:tc hMerge="1">
                  <a:txBody>
                    <a:bodyPr/>
                    <a:lstStyle/>
                    <a:p>
                      <a:pPr marL="0" algn="ctr" defTabSz="914400" rtl="0" eaLnBrk="1" latinLnBrk="0" hangingPunct="1"/>
                      <a:endParaRPr lang="en-US" sz="1100" i="0" kern="1200" dirty="0">
                        <a:solidFill>
                          <a:schemeClr val="bg1"/>
                        </a:solidFill>
                        <a:latin typeface="+mn-lt"/>
                        <a:ea typeface="+mn-ea"/>
                        <a:cs typeface="+mn-cs"/>
                      </a:endParaRP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hMerge="1">
                  <a:txBody>
                    <a:bodyPr/>
                    <a:lstStyle/>
                    <a:p>
                      <a:pPr marL="0" algn="ctr" defTabSz="914400" rtl="0" eaLnBrk="1" latinLnBrk="0" hangingPunct="1"/>
                      <a:endParaRPr lang="en-US" sz="1100" i="0" kern="1200" dirty="0">
                        <a:solidFill>
                          <a:schemeClr val="bg1"/>
                        </a:solidFill>
                        <a:latin typeface="+mn-lt"/>
                        <a:ea typeface="+mn-ea"/>
                        <a:cs typeface="+mn-cs"/>
                      </a:endParaRP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1647396172"/>
                  </a:ext>
                </a:extLst>
              </a:tr>
              <a:tr h="0">
                <a:tc>
                  <a:txBody>
                    <a:bodyPr/>
                    <a:lstStyle/>
                    <a:p>
                      <a:pPr marL="0" algn="l" defTabSz="914400" rtl="0" eaLnBrk="1" latinLnBrk="0" hangingPunct="1"/>
                      <a:r>
                        <a:rPr lang="en-US" sz="1200" b="1" i="0" kern="1200" dirty="0">
                          <a:solidFill>
                            <a:schemeClr val="tx1"/>
                          </a:solidFill>
                          <a:latin typeface="Times New Roman" panose="02020603050405020304" pitchFamily="18" charset="0"/>
                          <a:ea typeface="+mn-ea"/>
                          <a:cs typeface="Times New Roman" panose="02020603050405020304" pitchFamily="18" charset="0"/>
                        </a:rPr>
                        <a:t>Data Center General Controls</a:t>
                      </a: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200" i="0" kern="1200" dirty="0">
                        <a:solidFill>
                          <a:schemeClr val="tx1"/>
                        </a:solidFill>
                        <a:latin typeface="Times New Roman" panose="02020603050405020304" pitchFamily="18" charset="0"/>
                        <a:ea typeface="+mn-ea"/>
                        <a:cs typeface="Times New Roman" panose="02020603050405020304" pitchFamily="18" charset="0"/>
                      </a:endParaRP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200" i="0" kern="1200" dirty="0">
                          <a:solidFill>
                            <a:schemeClr val="tx1"/>
                          </a:solidFill>
                          <a:latin typeface="Times New Roman" panose="02020603050405020304" pitchFamily="18" charset="0"/>
                          <a:ea typeface="+mn-ea"/>
                          <a:cs typeface="Times New Roman" panose="02020603050405020304" pitchFamily="18" charset="0"/>
                        </a:rPr>
                        <a:t>Update general controls review to ensure integrity of processing in data center.</a:t>
                      </a: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4164560749"/>
                  </a:ext>
                </a:extLst>
              </a:tr>
              <a:tr h="0">
                <a:tc>
                  <a:txBody>
                    <a:bodyPr/>
                    <a:lstStyle/>
                    <a:p>
                      <a:pPr marL="0" algn="l" defTabSz="914400" rtl="0" eaLnBrk="1" latinLnBrk="0" hangingPunct="1"/>
                      <a:r>
                        <a:rPr lang="en-US" sz="1200" b="1" i="0" kern="1200" dirty="0">
                          <a:solidFill>
                            <a:schemeClr val="tx1"/>
                          </a:solidFill>
                          <a:latin typeface="Times New Roman" panose="02020603050405020304" pitchFamily="18" charset="0"/>
                          <a:ea typeface="+mn-ea"/>
                          <a:cs typeface="Times New Roman" panose="02020603050405020304" pitchFamily="18" charset="0"/>
                        </a:rPr>
                        <a:t>Telecommunications</a:t>
                      </a: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200" i="0" kern="1200" dirty="0">
                        <a:solidFill>
                          <a:schemeClr val="tx1"/>
                        </a:solidFill>
                        <a:latin typeface="Times New Roman" panose="02020603050405020304" pitchFamily="18" charset="0"/>
                        <a:ea typeface="+mn-ea"/>
                        <a:cs typeface="Times New Roman" panose="02020603050405020304" pitchFamily="18" charset="0"/>
                      </a:endParaRP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200" i="0" kern="1200" dirty="0">
                          <a:solidFill>
                            <a:schemeClr val="tx1"/>
                          </a:solidFill>
                          <a:latin typeface="Times New Roman" panose="02020603050405020304" pitchFamily="18" charset="0"/>
                          <a:ea typeface="+mn-ea"/>
                          <a:cs typeface="Times New Roman" panose="02020603050405020304" pitchFamily="18" charset="0"/>
                        </a:rPr>
                        <a:t>Determine and evaluate system dial-in and other telecommunication controls.</a:t>
                      </a: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829554275"/>
                  </a:ext>
                </a:extLst>
              </a:tr>
              <a:tr h="0">
                <a:tc>
                  <a:txBody>
                    <a:bodyPr/>
                    <a:lstStyle/>
                    <a:p>
                      <a:pPr marL="0" algn="l" defTabSz="914400" rtl="0" eaLnBrk="1" latinLnBrk="0" hangingPunct="1"/>
                      <a:r>
                        <a:rPr lang="en-US" sz="1200" b="1" i="0" kern="1200" dirty="0">
                          <a:solidFill>
                            <a:schemeClr val="tx1"/>
                          </a:solidFill>
                          <a:latin typeface="Times New Roman" panose="02020603050405020304" pitchFamily="18" charset="0"/>
                          <a:ea typeface="+mn-ea"/>
                          <a:cs typeface="Times New Roman" panose="02020603050405020304" pitchFamily="18" charset="0"/>
                        </a:rPr>
                        <a:t>Program Change Control</a:t>
                      </a: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200" i="0" kern="1200" dirty="0">
                        <a:solidFill>
                          <a:schemeClr val="tx1"/>
                        </a:solidFill>
                        <a:latin typeface="Times New Roman" panose="02020603050405020304" pitchFamily="18" charset="0"/>
                        <a:ea typeface="+mn-ea"/>
                        <a:cs typeface="Times New Roman" panose="02020603050405020304" pitchFamily="18" charset="0"/>
                      </a:endParaRP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200" i="0" kern="1200" dirty="0">
                          <a:solidFill>
                            <a:schemeClr val="tx1"/>
                          </a:solidFill>
                          <a:latin typeface="Times New Roman" panose="02020603050405020304" pitchFamily="18" charset="0"/>
                          <a:ea typeface="+mn-ea"/>
                          <a:cs typeface="Times New Roman" panose="02020603050405020304" pitchFamily="18" charset="0"/>
                        </a:rPr>
                        <a:t>Test adequacy of controls over changes to programs and data </a:t>
                      </a:r>
                      <a:r>
                        <a:rPr lang="en-US" sz="1200" i="0" kern="1200" dirty="0" smtClean="0">
                          <a:solidFill>
                            <a:schemeClr val="tx1"/>
                          </a:solidFill>
                          <a:latin typeface="Times New Roman" panose="02020603050405020304" pitchFamily="18" charset="0"/>
                          <a:ea typeface="+mn-ea"/>
                          <a:cs typeface="Times New Roman" panose="02020603050405020304" pitchFamily="18" charset="0"/>
                        </a:rPr>
                        <a:t>files.</a:t>
                      </a:r>
                      <a:r>
                        <a:rPr lang="en-US" sz="1200" i="0" kern="1200" baseline="0" dirty="0" smtClean="0">
                          <a:solidFill>
                            <a:schemeClr val="tx1"/>
                          </a:solidFill>
                          <a:latin typeface="Times New Roman" panose="02020603050405020304" pitchFamily="18" charset="0"/>
                          <a:ea typeface="+mn-ea"/>
                          <a:cs typeface="Times New Roman" panose="02020603050405020304" pitchFamily="18" charset="0"/>
                        </a:rPr>
                        <a:t> </a:t>
                      </a:r>
                      <a:endParaRPr lang="en-US" sz="1200" i="0" kern="1200" dirty="0">
                        <a:solidFill>
                          <a:schemeClr val="tx1"/>
                        </a:solidFill>
                        <a:latin typeface="Times New Roman" panose="02020603050405020304" pitchFamily="18" charset="0"/>
                        <a:ea typeface="+mn-ea"/>
                        <a:cs typeface="Times New Roman" panose="02020603050405020304" pitchFamily="18" charset="0"/>
                      </a:endParaRP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2432464016"/>
                  </a:ext>
                </a:extLst>
              </a:tr>
              <a:tr h="0">
                <a:tc>
                  <a:txBody>
                    <a:bodyPr/>
                    <a:lstStyle/>
                    <a:p>
                      <a:pPr marL="0" algn="l" defTabSz="914400" rtl="0" eaLnBrk="1" latinLnBrk="0" hangingPunct="1"/>
                      <a:r>
                        <a:rPr lang="en-US" sz="1200" b="1" i="0" kern="1200" dirty="0">
                          <a:solidFill>
                            <a:schemeClr val="tx1"/>
                          </a:solidFill>
                          <a:latin typeface="Times New Roman" panose="02020603050405020304" pitchFamily="18" charset="0"/>
                          <a:ea typeface="+mn-ea"/>
                          <a:cs typeface="Times New Roman" panose="02020603050405020304" pitchFamily="18" charset="0"/>
                        </a:rPr>
                        <a:t>LAN Security – Corporate</a:t>
                      </a: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200" i="0" kern="1200" dirty="0">
                        <a:solidFill>
                          <a:schemeClr val="tx1"/>
                        </a:solidFill>
                        <a:latin typeface="Times New Roman" panose="02020603050405020304" pitchFamily="18" charset="0"/>
                        <a:ea typeface="+mn-ea"/>
                        <a:cs typeface="Times New Roman" panose="02020603050405020304" pitchFamily="18" charset="0"/>
                      </a:endParaRP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200" i="0" kern="1200" dirty="0">
                          <a:solidFill>
                            <a:schemeClr val="tx1"/>
                          </a:solidFill>
                          <a:latin typeface="Times New Roman" panose="02020603050405020304" pitchFamily="18" charset="0"/>
                          <a:ea typeface="+mn-ea"/>
                          <a:cs typeface="Times New Roman" panose="02020603050405020304" pitchFamily="18" charset="0"/>
                        </a:rPr>
                        <a:t>Test security surrounding local area networks residing in Their City.</a:t>
                      </a: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2338343155"/>
                  </a:ext>
                </a:extLst>
              </a:tr>
              <a:tr h="0">
                <a:tc>
                  <a:txBody>
                    <a:bodyPr/>
                    <a:lstStyle/>
                    <a:p>
                      <a:pPr marL="0" algn="l" defTabSz="914400" rtl="0" eaLnBrk="1" latinLnBrk="0" hangingPunct="1"/>
                      <a:r>
                        <a:rPr lang="en-US" sz="1200" b="1" i="0" kern="1200" dirty="0">
                          <a:solidFill>
                            <a:schemeClr val="tx1"/>
                          </a:solidFill>
                          <a:latin typeface="Times New Roman" panose="02020603050405020304" pitchFamily="18" charset="0"/>
                          <a:ea typeface="+mn-ea"/>
                          <a:cs typeface="Times New Roman" panose="02020603050405020304" pitchFamily="18" charset="0"/>
                        </a:rPr>
                        <a:t>Application Development</a:t>
                      </a: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200" i="0" kern="1200" dirty="0">
                        <a:solidFill>
                          <a:schemeClr val="tx1"/>
                        </a:solidFill>
                        <a:latin typeface="Times New Roman" panose="02020603050405020304" pitchFamily="18" charset="0"/>
                        <a:ea typeface="+mn-ea"/>
                        <a:cs typeface="Times New Roman" panose="02020603050405020304" pitchFamily="18" charset="0"/>
                      </a:endParaRP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200" i="0" kern="1200" dirty="0">
                          <a:solidFill>
                            <a:schemeClr val="tx1"/>
                          </a:solidFill>
                          <a:latin typeface="Times New Roman" panose="02020603050405020304" pitchFamily="18" charset="0"/>
                          <a:ea typeface="+mn-ea"/>
                          <a:cs typeface="Times New Roman" panose="02020603050405020304" pitchFamily="18" charset="0"/>
                        </a:rPr>
                        <a:t>Assist in significant development projects of the </a:t>
                      </a:r>
                      <a:r>
                        <a:rPr lang="en-US" sz="1200" i="0" kern="1200" dirty="0" smtClean="0">
                          <a:solidFill>
                            <a:schemeClr val="tx1"/>
                          </a:solidFill>
                          <a:latin typeface="Times New Roman" panose="02020603050405020304" pitchFamily="18" charset="0"/>
                          <a:ea typeface="+mn-ea"/>
                          <a:cs typeface="Times New Roman" panose="02020603050405020304" pitchFamily="18" charset="0"/>
                        </a:rPr>
                        <a:t>datacenter</a:t>
                      </a:r>
                      <a:r>
                        <a:rPr lang="en-US" sz="1200" i="0" kern="1200" dirty="0">
                          <a:solidFill>
                            <a:schemeClr val="tx1"/>
                          </a:solidFill>
                          <a:latin typeface="Times New Roman" panose="02020603050405020304" pitchFamily="18" charset="0"/>
                          <a:ea typeface="+mn-ea"/>
                          <a:cs typeface="Times New Roman" panose="02020603050405020304" pitchFamily="18" charset="0"/>
                        </a:rPr>
                        <a:t>.</a:t>
                      </a: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1133911186"/>
                  </a:ext>
                </a:extLst>
              </a:tr>
            </a:tbl>
          </a:graphicData>
        </a:graphic>
      </p:graphicFrame>
    </p:spTree>
    <p:extLst>
      <p:ext uri="{BB962C8B-B14F-4D97-AF65-F5344CB8AC3E}">
        <p14:creationId xmlns:p14="http://schemas.microsoft.com/office/powerpoint/2010/main" val="413132995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xmlns="" id="{8F727EA9-5562-4F2F-9DD9-E186E3BD57DB}"/>
              </a:ext>
            </a:extLst>
          </p:cNvPr>
          <p:cNvGraphicFramePr>
            <a:graphicFrameLocks noGrp="1"/>
          </p:cNvGraphicFramePr>
          <p:nvPr>
            <p:extLst>
              <p:ext uri="{D42A27DB-BD31-4B8C-83A1-F6EECF244321}">
                <p14:modId xmlns:p14="http://schemas.microsoft.com/office/powerpoint/2010/main" val="1370792189"/>
              </p:ext>
            </p:extLst>
          </p:nvPr>
        </p:nvGraphicFramePr>
        <p:xfrm>
          <a:off x="2090928" y="1155701"/>
          <a:ext cx="8001000" cy="5486296"/>
        </p:xfrm>
        <a:graphic>
          <a:graphicData uri="http://schemas.openxmlformats.org/drawingml/2006/table">
            <a:tbl>
              <a:tblPr firstRow="1" bandRow="1">
                <a:tableStyleId>{00A15C55-8517-42AA-B614-E9B94910E393}</a:tableStyleId>
              </a:tblPr>
              <a:tblGrid>
                <a:gridCol w="2000250">
                  <a:extLst>
                    <a:ext uri="{9D8B030D-6E8A-4147-A177-3AD203B41FA5}">
                      <a16:colId xmlns:a16="http://schemas.microsoft.com/office/drawing/2014/main" xmlns="" val="20000"/>
                    </a:ext>
                  </a:extLst>
                </a:gridCol>
                <a:gridCol w="1014222">
                  <a:extLst>
                    <a:ext uri="{9D8B030D-6E8A-4147-A177-3AD203B41FA5}">
                      <a16:colId xmlns:a16="http://schemas.microsoft.com/office/drawing/2014/main" xmlns="" val="20001"/>
                    </a:ext>
                  </a:extLst>
                </a:gridCol>
                <a:gridCol w="4986528">
                  <a:extLst>
                    <a:ext uri="{9D8B030D-6E8A-4147-A177-3AD203B41FA5}">
                      <a16:colId xmlns:a16="http://schemas.microsoft.com/office/drawing/2014/main" xmlns="" val="2390576682"/>
                    </a:ext>
                  </a:extLst>
                </a:gridCol>
              </a:tblGrid>
              <a:tr h="0">
                <a:tc>
                  <a:txBody>
                    <a:bodyPr/>
                    <a:lstStyle/>
                    <a:p>
                      <a:pPr algn="ctr"/>
                      <a:r>
                        <a:rPr lang="en-US" sz="1200" dirty="0">
                          <a:solidFill>
                            <a:schemeClr val="tx1"/>
                          </a:solidFill>
                          <a:latin typeface="Times New Roman" panose="02020603050405020304" pitchFamily="18" charset="0"/>
                          <a:cs typeface="Times New Roman" panose="02020603050405020304" pitchFamily="18" charset="0"/>
                        </a:rPr>
                        <a:t>Audit Name</a:t>
                      </a: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ctr"/>
                      <a:r>
                        <a:rPr lang="en-US" sz="1200" dirty="0">
                          <a:solidFill>
                            <a:schemeClr val="tx1"/>
                          </a:solidFill>
                          <a:latin typeface="Times New Roman" panose="02020603050405020304" pitchFamily="18" charset="0"/>
                          <a:cs typeface="Times New Roman" panose="02020603050405020304" pitchFamily="18" charset="0"/>
                        </a:rPr>
                        <a:t>Last</a:t>
                      </a:r>
                      <a:r>
                        <a:rPr lang="en-US" sz="1200" baseline="0" dirty="0">
                          <a:solidFill>
                            <a:schemeClr val="tx1"/>
                          </a:solidFill>
                          <a:latin typeface="Times New Roman" panose="02020603050405020304" pitchFamily="18" charset="0"/>
                          <a:cs typeface="Times New Roman" panose="02020603050405020304" pitchFamily="18" charset="0"/>
                        </a:rPr>
                        <a:t> Audit Date</a:t>
                      </a:r>
                      <a:endParaRPr lang="en-US" sz="1200" dirty="0">
                        <a:solidFill>
                          <a:schemeClr val="tx1"/>
                        </a:solidFill>
                        <a:latin typeface="Times New Roman" panose="02020603050405020304" pitchFamily="18" charset="0"/>
                        <a:cs typeface="Times New Roman" panose="02020603050405020304" pitchFamily="18"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ctr"/>
                      <a:r>
                        <a:rPr lang="en-US" sz="1200" dirty="0">
                          <a:solidFill>
                            <a:schemeClr val="tx1"/>
                          </a:solidFill>
                          <a:latin typeface="Times New Roman" panose="02020603050405020304" pitchFamily="18" charset="0"/>
                          <a:cs typeface="Times New Roman" panose="02020603050405020304" pitchFamily="18" charset="0"/>
                        </a:rPr>
                        <a:t>Audit Description</a:t>
                      </a: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xmlns="" val="10000"/>
                  </a:ext>
                </a:extLst>
              </a:tr>
              <a:tr h="0">
                <a:tc gridSpan="3">
                  <a:txBody>
                    <a:bodyPr/>
                    <a:lstStyle/>
                    <a:p>
                      <a:pPr algn="ctr"/>
                      <a:r>
                        <a:rPr lang="en-US" sz="1200" b="1" i="0" dirty="0">
                          <a:solidFill>
                            <a:schemeClr val="tx1"/>
                          </a:solidFill>
                          <a:latin typeface="Times New Roman" panose="02020603050405020304" pitchFamily="18" charset="0"/>
                          <a:cs typeface="Times New Roman" panose="02020603050405020304" pitchFamily="18" charset="0"/>
                        </a:rPr>
                        <a:t>Reengineering and Other</a:t>
                      </a: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accent2"/>
                    </a:solidFill>
                  </a:tcPr>
                </a:tc>
                <a:tc hMerge="1">
                  <a:txBody>
                    <a:bodyPr/>
                    <a:lstStyle/>
                    <a:p>
                      <a:pPr algn="l"/>
                      <a:endParaRPr lang="en-US" sz="1100" i="0" dirty="0">
                        <a:solidFill>
                          <a:schemeClr val="bg1"/>
                        </a:solidFill>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hMerge="1">
                  <a:txBody>
                    <a:bodyPr/>
                    <a:lstStyle/>
                    <a:p>
                      <a:pPr algn="l"/>
                      <a:endParaRPr lang="en-US" sz="1100" i="0" dirty="0">
                        <a:solidFill>
                          <a:schemeClr val="bg1"/>
                        </a:solidFill>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2758043401"/>
                  </a:ext>
                </a:extLst>
              </a:tr>
              <a:tr h="0">
                <a:tc>
                  <a:txBody>
                    <a:bodyPr/>
                    <a:lstStyle/>
                    <a:p>
                      <a:r>
                        <a:rPr lang="en-US" sz="1200" b="1" i="0" dirty="0">
                          <a:solidFill>
                            <a:schemeClr val="tx1"/>
                          </a:solidFill>
                          <a:latin typeface="Times New Roman" panose="02020603050405020304" pitchFamily="18" charset="0"/>
                          <a:cs typeface="Times New Roman" panose="02020603050405020304" pitchFamily="18" charset="0"/>
                        </a:rPr>
                        <a:t>Customer Reengineering Projects</a:t>
                      </a: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a:endParaRPr lang="en-US" sz="1200" i="0" dirty="0">
                        <a:solidFill>
                          <a:schemeClr val="tx1"/>
                        </a:solidFill>
                        <a:latin typeface="Times New Roman" panose="02020603050405020304" pitchFamily="18" charset="0"/>
                        <a:cs typeface="Times New Roman" panose="02020603050405020304" pitchFamily="18" charset="0"/>
                      </a:endParaRP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l"/>
                      <a:r>
                        <a:rPr lang="en-US" sz="1200" i="0" dirty="0">
                          <a:solidFill>
                            <a:schemeClr val="tx1"/>
                          </a:solidFill>
                          <a:latin typeface="Times New Roman" panose="02020603050405020304" pitchFamily="18" charset="0"/>
                          <a:cs typeface="Times New Roman" panose="02020603050405020304" pitchFamily="18" charset="0"/>
                        </a:rPr>
                        <a:t>Review of controls and procedures for newly designed customer processes.</a:t>
                      </a: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10002"/>
                  </a:ext>
                </a:extLst>
              </a:tr>
              <a:tr h="0">
                <a:tc>
                  <a:txBody>
                    <a:bodyPr/>
                    <a:lstStyle/>
                    <a:p>
                      <a:pPr marL="0" algn="l" defTabSz="914400" rtl="0" eaLnBrk="1" latinLnBrk="0" hangingPunct="1"/>
                      <a:r>
                        <a:rPr lang="en-US" sz="1200" b="1" i="0" kern="1200" dirty="0">
                          <a:solidFill>
                            <a:schemeClr val="tx1"/>
                          </a:solidFill>
                          <a:latin typeface="Times New Roman" panose="02020603050405020304" pitchFamily="18" charset="0"/>
                          <a:ea typeface="+mn-ea"/>
                          <a:cs typeface="Times New Roman" panose="02020603050405020304" pitchFamily="18" charset="0"/>
                        </a:rPr>
                        <a:t>Materials Reengineering Projects</a:t>
                      </a: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200" i="0" kern="1200" dirty="0">
                        <a:solidFill>
                          <a:schemeClr val="tx1"/>
                        </a:solidFill>
                        <a:latin typeface="Times New Roman" panose="02020603050405020304" pitchFamily="18" charset="0"/>
                        <a:ea typeface="+mn-ea"/>
                        <a:cs typeface="Times New Roman" panose="02020603050405020304" pitchFamily="18" charset="0"/>
                      </a:endParaRP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200" i="0" kern="1200" dirty="0">
                          <a:solidFill>
                            <a:schemeClr val="tx1"/>
                          </a:solidFill>
                          <a:latin typeface="Times New Roman" panose="02020603050405020304" pitchFamily="18" charset="0"/>
                          <a:ea typeface="+mn-ea"/>
                          <a:cs typeface="Times New Roman" panose="02020603050405020304" pitchFamily="18" charset="0"/>
                        </a:rPr>
                        <a:t>Review of controls and procedures for newly designed materials management processes.</a:t>
                      </a: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10003"/>
                  </a:ext>
                </a:extLst>
              </a:tr>
              <a:tr h="0">
                <a:tc>
                  <a:txBody>
                    <a:bodyPr/>
                    <a:lstStyle/>
                    <a:p>
                      <a:pPr marL="0" algn="l" defTabSz="914400" rtl="0" eaLnBrk="1" latinLnBrk="0" hangingPunct="1"/>
                      <a:r>
                        <a:rPr lang="en-US" sz="1200" b="1" i="0" kern="1200" dirty="0">
                          <a:solidFill>
                            <a:schemeClr val="tx1"/>
                          </a:solidFill>
                          <a:latin typeface="Times New Roman" panose="02020603050405020304" pitchFamily="18" charset="0"/>
                          <a:ea typeface="+mn-ea"/>
                          <a:cs typeface="Times New Roman" panose="02020603050405020304" pitchFamily="18" charset="0"/>
                        </a:rPr>
                        <a:t>Financial Reengineering Projects</a:t>
                      </a: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200" i="0" kern="1200" dirty="0">
                        <a:solidFill>
                          <a:schemeClr val="tx1"/>
                        </a:solidFill>
                        <a:latin typeface="Times New Roman" panose="02020603050405020304" pitchFamily="18" charset="0"/>
                        <a:ea typeface="+mn-ea"/>
                        <a:cs typeface="Times New Roman" panose="02020603050405020304" pitchFamily="18" charset="0"/>
                      </a:endParaRP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200" i="0" kern="1200" dirty="0">
                          <a:solidFill>
                            <a:schemeClr val="tx1"/>
                          </a:solidFill>
                          <a:latin typeface="Times New Roman" panose="02020603050405020304" pitchFamily="18" charset="0"/>
                          <a:ea typeface="+mn-ea"/>
                          <a:cs typeface="Times New Roman" panose="02020603050405020304" pitchFamily="18" charset="0"/>
                        </a:rPr>
                        <a:t>Review of controls and procedures for newly designed financial management processes.</a:t>
                      </a: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10004"/>
                  </a:ext>
                </a:extLst>
              </a:tr>
              <a:tr h="0">
                <a:tc>
                  <a:txBody>
                    <a:bodyPr/>
                    <a:lstStyle/>
                    <a:p>
                      <a:pPr marL="0" algn="l" defTabSz="914400" rtl="0" eaLnBrk="1" latinLnBrk="0" hangingPunct="1"/>
                      <a:r>
                        <a:rPr lang="en-US" sz="1200" b="1" i="0" kern="1200" dirty="0">
                          <a:solidFill>
                            <a:schemeClr val="tx1"/>
                          </a:solidFill>
                          <a:latin typeface="Times New Roman" panose="02020603050405020304" pitchFamily="18" charset="0"/>
                          <a:ea typeface="+mn-ea"/>
                          <a:cs typeface="Times New Roman" panose="02020603050405020304" pitchFamily="18" charset="0"/>
                        </a:rPr>
                        <a:t>Risk Evaluation and Planning</a:t>
                      </a: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200" i="0" kern="1200" dirty="0">
                        <a:solidFill>
                          <a:schemeClr val="tx1"/>
                        </a:solidFill>
                        <a:latin typeface="Times New Roman" panose="02020603050405020304" pitchFamily="18" charset="0"/>
                        <a:ea typeface="+mn-ea"/>
                        <a:cs typeface="Times New Roman" panose="02020603050405020304" pitchFamily="18" charset="0"/>
                      </a:endParaRP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200" i="0" kern="1200" dirty="0">
                          <a:solidFill>
                            <a:schemeClr val="tx1"/>
                          </a:solidFill>
                          <a:latin typeface="Times New Roman" panose="02020603050405020304" pitchFamily="18" charset="0"/>
                          <a:ea typeface="+mn-ea"/>
                          <a:cs typeface="Times New Roman" panose="02020603050405020304" pitchFamily="18" charset="0"/>
                        </a:rPr>
                        <a:t>Continually assess risk areas and plan audits to address significant risks.</a:t>
                      </a: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10005"/>
                  </a:ext>
                </a:extLst>
              </a:tr>
              <a:tr h="0">
                <a:tc>
                  <a:txBody>
                    <a:bodyPr/>
                    <a:lstStyle/>
                    <a:p>
                      <a:pPr marL="0" algn="l" defTabSz="914400" rtl="0" eaLnBrk="1" latinLnBrk="0" hangingPunct="1"/>
                      <a:r>
                        <a:rPr lang="en-US" sz="1200" b="1" i="0" kern="1200" dirty="0">
                          <a:solidFill>
                            <a:schemeClr val="tx1"/>
                          </a:solidFill>
                          <a:latin typeface="Times New Roman" panose="02020603050405020304" pitchFamily="18" charset="0"/>
                          <a:ea typeface="+mn-ea"/>
                          <a:cs typeface="Times New Roman" panose="02020603050405020304" pitchFamily="18" charset="0"/>
                        </a:rPr>
                        <a:t>Follow-Up Activities</a:t>
                      </a: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200" i="0" kern="1200" dirty="0">
                        <a:solidFill>
                          <a:schemeClr val="tx1"/>
                        </a:solidFill>
                        <a:latin typeface="Times New Roman" panose="02020603050405020304" pitchFamily="18" charset="0"/>
                        <a:ea typeface="+mn-ea"/>
                        <a:cs typeface="Times New Roman" panose="02020603050405020304" pitchFamily="18" charset="0"/>
                      </a:endParaRP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200" i="0" kern="1200" dirty="0">
                          <a:solidFill>
                            <a:schemeClr val="tx1"/>
                          </a:solidFill>
                          <a:latin typeface="Times New Roman" panose="02020603050405020304" pitchFamily="18" charset="0"/>
                          <a:ea typeface="+mn-ea"/>
                          <a:cs typeface="Times New Roman" panose="02020603050405020304" pitchFamily="18" charset="0"/>
                        </a:rPr>
                        <a:t>Follow</a:t>
                      </a:r>
                      <a:r>
                        <a:rPr lang="en-US" sz="1200" i="0" kern="1200" baseline="0" dirty="0">
                          <a:solidFill>
                            <a:schemeClr val="tx1"/>
                          </a:solidFill>
                          <a:latin typeface="Times New Roman" panose="02020603050405020304" pitchFamily="18" charset="0"/>
                          <a:ea typeface="+mn-ea"/>
                          <a:cs typeface="Times New Roman" panose="02020603050405020304" pitchFamily="18" charset="0"/>
                        </a:rPr>
                        <a:t> </a:t>
                      </a:r>
                      <a:r>
                        <a:rPr lang="en-US" sz="1200" i="0" kern="1200" dirty="0">
                          <a:solidFill>
                            <a:schemeClr val="tx1"/>
                          </a:solidFill>
                          <a:latin typeface="Times New Roman" panose="02020603050405020304" pitchFamily="18" charset="0"/>
                          <a:ea typeface="+mn-ea"/>
                          <a:cs typeface="Times New Roman" panose="02020603050405020304" pitchFamily="18" charset="0"/>
                        </a:rPr>
                        <a:t>up on significant opportunities from previously issued audit reports.</a:t>
                      </a: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10006"/>
                  </a:ext>
                </a:extLst>
              </a:tr>
              <a:tr h="0">
                <a:tc>
                  <a:txBody>
                    <a:bodyPr/>
                    <a:lstStyle/>
                    <a:p>
                      <a:pPr marL="0" algn="l" defTabSz="914400" rtl="0" eaLnBrk="1" latinLnBrk="0" hangingPunct="1"/>
                      <a:r>
                        <a:rPr lang="en-US" sz="1200" b="1" i="0" kern="1200" dirty="0">
                          <a:solidFill>
                            <a:schemeClr val="tx1"/>
                          </a:solidFill>
                          <a:latin typeface="Times New Roman" panose="02020603050405020304" pitchFamily="18" charset="0"/>
                          <a:ea typeface="+mn-ea"/>
                          <a:cs typeface="Times New Roman" panose="02020603050405020304" pitchFamily="18" charset="0"/>
                        </a:rPr>
                        <a:t>External Audit Participation</a:t>
                      </a: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200" i="0" kern="1200" dirty="0">
                        <a:solidFill>
                          <a:schemeClr val="tx1"/>
                        </a:solidFill>
                        <a:latin typeface="Times New Roman" panose="02020603050405020304" pitchFamily="18" charset="0"/>
                        <a:ea typeface="+mn-ea"/>
                        <a:cs typeface="Times New Roman" panose="02020603050405020304" pitchFamily="18" charset="0"/>
                      </a:endParaRP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200" i="0" kern="1200" dirty="0">
                          <a:solidFill>
                            <a:schemeClr val="tx1"/>
                          </a:solidFill>
                          <a:latin typeface="Times New Roman" panose="02020603050405020304" pitchFamily="18" charset="0"/>
                          <a:ea typeface="+mn-ea"/>
                          <a:cs typeface="Times New Roman" panose="02020603050405020304" pitchFamily="18" charset="0"/>
                        </a:rPr>
                        <a:t>Participate with financial audit teams in annual audit.</a:t>
                      </a: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10007"/>
                  </a:ext>
                </a:extLst>
              </a:tr>
              <a:tr h="0">
                <a:tc gridSpan="3">
                  <a:txBody>
                    <a:bodyPr/>
                    <a:lstStyle/>
                    <a:p>
                      <a:pPr marL="0" algn="ctr" defTabSz="914400" rtl="0" eaLnBrk="1" latinLnBrk="0" hangingPunct="1"/>
                      <a:r>
                        <a:rPr lang="en-US" sz="1200" b="1" i="0" kern="1200" dirty="0">
                          <a:solidFill>
                            <a:schemeClr val="tx1"/>
                          </a:solidFill>
                          <a:latin typeface="Times New Roman" panose="02020603050405020304" pitchFamily="18" charset="0"/>
                          <a:ea typeface="+mn-ea"/>
                          <a:cs typeface="Times New Roman" panose="02020603050405020304" pitchFamily="18" charset="0"/>
                        </a:rPr>
                        <a:t>Support Services (continued)</a:t>
                      </a: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accent2"/>
                    </a:solidFill>
                  </a:tcPr>
                </a:tc>
                <a:tc hMerge="1">
                  <a:txBody>
                    <a:bodyPr/>
                    <a:lstStyle/>
                    <a:p>
                      <a:pPr marL="0" algn="ctr" defTabSz="914400" rtl="0" eaLnBrk="1" latinLnBrk="0" hangingPunct="1"/>
                      <a:endParaRPr lang="en-US" sz="1100" i="0" kern="1200" dirty="0">
                        <a:solidFill>
                          <a:schemeClr val="bg1"/>
                        </a:solidFill>
                        <a:latin typeface="+mn-lt"/>
                        <a:ea typeface="+mn-ea"/>
                        <a:cs typeface="+mn-cs"/>
                      </a:endParaRP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hMerge="1">
                  <a:txBody>
                    <a:bodyPr/>
                    <a:lstStyle/>
                    <a:p>
                      <a:pPr marL="0" algn="ctr" defTabSz="914400" rtl="0" eaLnBrk="1" latinLnBrk="0" hangingPunct="1"/>
                      <a:endParaRPr lang="en-US" sz="1100" i="0" kern="1200" dirty="0">
                        <a:solidFill>
                          <a:schemeClr val="bg1"/>
                        </a:solidFill>
                        <a:latin typeface="+mn-lt"/>
                        <a:ea typeface="+mn-ea"/>
                        <a:cs typeface="+mn-cs"/>
                      </a:endParaRP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1647396172"/>
                  </a:ext>
                </a:extLst>
              </a:tr>
              <a:tr h="0">
                <a:tc gridSpan="3">
                  <a:txBody>
                    <a:bodyPr/>
                    <a:lstStyle/>
                    <a:p>
                      <a:pPr marL="0" algn="ctr" defTabSz="914400" rtl="0" eaLnBrk="1" latinLnBrk="0" hangingPunct="1"/>
                      <a:r>
                        <a:rPr lang="en-US" sz="1200" b="1" i="0" kern="1200" dirty="0">
                          <a:solidFill>
                            <a:schemeClr val="tx1"/>
                          </a:solidFill>
                          <a:latin typeface="Times New Roman" panose="02020603050405020304" pitchFamily="18" charset="0"/>
                          <a:ea typeface="+mn-ea"/>
                          <a:cs typeface="Times New Roman" panose="02020603050405020304" pitchFamily="18" charset="0"/>
                        </a:rPr>
                        <a:t>Supply Services</a:t>
                      </a: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lumMod val="95000"/>
                      </a:schemeClr>
                    </a:solidFill>
                  </a:tcPr>
                </a:tc>
                <a:tc hMerge="1">
                  <a:txBody>
                    <a:bodyPr/>
                    <a:lstStyle/>
                    <a:p>
                      <a:pPr marL="0" algn="ctr" defTabSz="914400" rtl="0" eaLnBrk="1" latinLnBrk="0" hangingPunct="1"/>
                      <a:endParaRPr lang="en-US" sz="1050" kern="1200" dirty="0">
                        <a:solidFill>
                          <a:schemeClr val="dk1"/>
                        </a:solidFill>
                        <a:latin typeface="+mn-lt"/>
                        <a:ea typeface="+mn-ea"/>
                        <a:cs typeface="+mn-cs"/>
                      </a:endParaRPr>
                    </a:p>
                  </a:txBody>
                  <a:tcPr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hMerge="1">
                  <a:txBody>
                    <a:bodyPr/>
                    <a:lstStyle/>
                    <a:p>
                      <a:pPr marL="0" algn="l" defTabSz="914400" rtl="0" eaLnBrk="1" latinLnBrk="0" hangingPunct="1"/>
                      <a:endParaRPr lang="en-US" sz="1050" kern="1200" dirty="0">
                        <a:solidFill>
                          <a:schemeClr val="dk1"/>
                        </a:solidFill>
                        <a:latin typeface="+mn-lt"/>
                        <a:ea typeface="+mn-ea"/>
                        <a:cs typeface="+mn-cs"/>
                      </a:endParaRPr>
                    </a:p>
                  </a:txBody>
                  <a:tcPr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4164560749"/>
                  </a:ext>
                </a:extLst>
              </a:tr>
              <a:tr h="0">
                <a:tc>
                  <a:txBody>
                    <a:bodyPr/>
                    <a:lstStyle/>
                    <a:p>
                      <a:pPr marL="0" algn="l" defTabSz="914400" rtl="0" eaLnBrk="1" latinLnBrk="0" hangingPunct="1"/>
                      <a:r>
                        <a:rPr lang="en-US" sz="1200" b="1" i="0" kern="1200" dirty="0">
                          <a:solidFill>
                            <a:schemeClr val="tx1"/>
                          </a:solidFill>
                          <a:latin typeface="Times New Roman" panose="02020603050405020304" pitchFamily="18" charset="0"/>
                          <a:ea typeface="+mn-ea"/>
                          <a:cs typeface="Times New Roman" panose="02020603050405020304" pitchFamily="18" charset="0"/>
                        </a:rPr>
                        <a:t>Margin Generation Activities</a:t>
                      </a: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200" i="0" kern="1200" dirty="0">
                        <a:solidFill>
                          <a:schemeClr val="tx1"/>
                        </a:solidFill>
                        <a:latin typeface="Times New Roman" panose="02020603050405020304" pitchFamily="18" charset="0"/>
                        <a:ea typeface="+mn-ea"/>
                        <a:cs typeface="Times New Roman" panose="02020603050405020304" pitchFamily="18" charset="0"/>
                      </a:endParaRP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200" i="0" kern="1200" dirty="0">
                          <a:solidFill>
                            <a:schemeClr val="tx1"/>
                          </a:solidFill>
                          <a:latin typeface="Times New Roman" panose="02020603050405020304" pitchFamily="18" charset="0"/>
                          <a:ea typeface="+mn-ea"/>
                          <a:cs typeface="Times New Roman" panose="02020603050405020304" pitchFamily="18" charset="0"/>
                        </a:rPr>
                        <a:t>Review </a:t>
                      </a:r>
                      <a:r>
                        <a:rPr lang="en-US" sz="1200" i="0" kern="1200" dirty="0" smtClean="0">
                          <a:solidFill>
                            <a:schemeClr val="tx1"/>
                          </a:solidFill>
                          <a:latin typeface="Times New Roman" panose="02020603050405020304" pitchFamily="18" charset="0"/>
                          <a:ea typeface="+mn-ea"/>
                          <a:cs typeface="Times New Roman" panose="02020603050405020304" pitchFamily="18" charset="0"/>
                        </a:rPr>
                        <a:t>recorded </a:t>
                      </a:r>
                      <a:r>
                        <a:rPr lang="en-US" sz="1200" i="0" kern="1200" dirty="0">
                          <a:solidFill>
                            <a:schemeClr val="tx1"/>
                          </a:solidFill>
                          <a:latin typeface="Times New Roman" panose="02020603050405020304" pitchFamily="18" charset="0"/>
                          <a:ea typeface="+mn-ea"/>
                          <a:cs typeface="Times New Roman" panose="02020603050405020304" pitchFamily="18" charset="0"/>
                        </a:rPr>
                        <a:t>margins to ensure they were generated in a risk-free manner.</a:t>
                      </a: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829554275"/>
                  </a:ext>
                </a:extLst>
              </a:tr>
              <a:tr h="0">
                <a:tc>
                  <a:txBody>
                    <a:bodyPr/>
                    <a:lstStyle/>
                    <a:p>
                      <a:pPr marL="0" algn="l" defTabSz="914400" rtl="0" eaLnBrk="1" latinLnBrk="0" hangingPunct="1"/>
                      <a:r>
                        <a:rPr lang="en-US" sz="1200" b="1" i="0" kern="1200" dirty="0">
                          <a:solidFill>
                            <a:schemeClr val="tx1"/>
                          </a:solidFill>
                          <a:latin typeface="Times New Roman" panose="02020603050405020304" pitchFamily="18" charset="0"/>
                          <a:ea typeface="+mn-ea"/>
                          <a:cs typeface="Times New Roman" panose="02020603050405020304" pitchFamily="18" charset="0"/>
                        </a:rPr>
                        <a:t>Gas Purchases and Allocations</a:t>
                      </a: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200" i="0" kern="1200" dirty="0">
                        <a:solidFill>
                          <a:schemeClr val="tx1"/>
                        </a:solidFill>
                        <a:latin typeface="Times New Roman" panose="02020603050405020304" pitchFamily="18" charset="0"/>
                        <a:ea typeface="+mn-ea"/>
                        <a:cs typeface="Times New Roman" panose="02020603050405020304" pitchFamily="18" charset="0"/>
                      </a:endParaRP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200" i="0" kern="1200" dirty="0">
                          <a:solidFill>
                            <a:schemeClr val="tx1"/>
                          </a:solidFill>
                          <a:latin typeface="Times New Roman" panose="02020603050405020304" pitchFamily="18" charset="0"/>
                          <a:ea typeface="+mn-ea"/>
                          <a:cs typeface="Times New Roman" panose="02020603050405020304" pitchFamily="18" charset="0"/>
                        </a:rPr>
                        <a:t>Test propriety of gas purchasing, cost allocations and contract administration.</a:t>
                      </a: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2432464016"/>
                  </a:ext>
                </a:extLst>
              </a:tr>
              <a:tr h="0">
                <a:tc>
                  <a:txBody>
                    <a:bodyPr/>
                    <a:lstStyle/>
                    <a:p>
                      <a:pPr marL="0" algn="l" defTabSz="914400" rtl="0" eaLnBrk="1" latinLnBrk="0" hangingPunct="1"/>
                      <a:r>
                        <a:rPr lang="en-US" sz="1200" b="1" i="0" kern="1200" dirty="0">
                          <a:solidFill>
                            <a:schemeClr val="tx1"/>
                          </a:solidFill>
                          <a:latin typeface="Times New Roman" panose="02020603050405020304" pitchFamily="18" charset="0"/>
                          <a:ea typeface="+mn-ea"/>
                          <a:cs typeface="Times New Roman" panose="02020603050405020304" pitchFamily="18" charset="0"/>
                        </a:rPr>
                        <a:t>Gas Cost Reporting</a:t>
                      </a: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200" i="0" kern="1200" dirty="0">
                        <a:solidFill>
                          <a:schemeClr val="tx1"/>
                        </a:solidFill>
                        <a:latin typeface="Times New Roman" panose="02020603050405020304" pitchFamily="18" charset="0"/>
                        <a:ea typeface="+mn-ea"/>
                        <a:cs typeface="Times New Roman" panose="02020603050405020304" pitchFamily="18" charset="0"/>
                      </a:endParaRP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200" i="0" kern="1200" dirty="0">
                          <a:solidFill>
                            <a:schemeClr val="tx1"/>
                          </a:solidFill>
                          <a:latin typeface="Times New Roman" panose="02020603050405020304" pitchFamily="18" charset="0"/>
                          <a:ea typeface="+mn-ea"/>
                          <a:cs typeface="Times New Roman" panose="02020603050405020304" pitchFamily="18" charset="0"/>
                        </a:rPr>
                        <a:t>Evaluate the business needs relative to the reporting of gas cost information.</a:t>
                      </a: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2338343155"/>
                  </a:ext>
                </a:extLst>
              </a:tr>
              <a:tr h="0">
                <a:tc>
                  <a:txBody>
                    <a:bodyPr/>
                    <a:lstStyle/>
                    <a:p>
                      <a:pPr marL="0" algn="l" defTabSz="914400" rtl="0" eaLnBrk="1" latinLnBrk="0" hangingPunct="1"/>
                      <a:r>
                        <a:rPr lang="en-US" sz="1200" b="1" i="0" kern="1200" dirty="0">
                          <a:solidFill>
                            <a:schemeClr val="tx1"/>
                          </a:solidFill>
                          <a:latin typeface="Times New Roman" panose="02020603050405020304" pitchFamily="18" charset="0"/>
                          <a:ea typeface="+mn-ea"/>
                          <a:cs typeface="Times New Roman" panose="02020603050405020304" pitchFamily="18" charset="0"/>
                        </a:rPr>
                        <a:t>Capacity Release/Negative Reserves</a:t>
                      </a: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200" i="0" kern="1200" dirty="0">
                        <a:solidFill>
                          <a:schemeClr val="tx1"/>
                        </a:solidFill>
                        <a:latin typeface="Times New Roman" panose="02020603050405020304" pitchFamily="18" charset="0"/>
                        <a:ea typeface="+mn-ea"/>
                        <a:cs typeface="Times New Roman" panose="02020603050405020304" pitchFamily="18" charset="0"/>
                      </a:endParaRP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200" i="0" kern="1200" dirty="0">
                          <a:solidFill>
                            <a:schemeClr val="tx1"/>
                          </a:solidFill>
                          <a:latin typeface="Times New Roman" panose="02020603050405020304" pitchFamily="18" charset="0"/>
                          <a:ea typeface="+mn-ea"/>
                          <a:cs typeface="Times New Roman" panose="02020603050405020304" pitchFamily="18" charset="0"/>
                        </a:rPr>
                        <a:t>Review of negative reserves in nomination process to evaluate supply risks.</a:t>
                      </a: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1133911186"/>
                  </a:ext>
                </a:extLst>
              </a:tr>
            </a:tbl>
          </a:graphicData>
        </a:graphic>
      </p:graphicFrame>
      <p:sp>
        <p:nvSpPr>
          <p:cNvPr id="4" name="Freeform 149">
            <a:extLst>
              <a:ext uri="{FF2B5EF4-FFF2-40B4-BE49-F238E27FC236}">
                <a16:creationId xmlns:a16="http://schemas.microsoft.com/office/drawing/2014/main" xmlns="" id="{F4CE1B9D-4726-480D-9C8D-00D2E5527F2F}"/>
              </a:ext>
            </a:extLst>
          </p:cNvPr>
          <p:cNvSpPr>
            <a:spLocks noChangeAspect="1"/>
          </p:cNvSpPr>
          <p:nvPr/>
        </p:nvSpPr>
        <p:spPr bwMode="auto">
          <a:xfrm>
            <a:off x="1692050" y="1155702"/>
            <a:ext cx="398879" cy="416551"/>
          </a:xfrm>
          <a:custGeom>
            <a:avLst/>
            <a:gdLst>
              <a:gd name="connsiteX0" fmla="*/ 1701007 w 1755776"/>
              <a:gd name="connsiteY0" fmla="*/ 1728788 h 1833564"/>
              <a:gd name="connsiteX1" fmla="*/ 1755776 w 1755776"/>
              <a:gd name="connsiteY1" fmla="*/ 1781176 h 1833564"/>
              <a:gd name="connsiteX2" fmla="*/ 1701007 w 1755776"/>
              <a:gd name="connsiteY2" fmla="*/ 1833564 h 1833564"/>
              <a:gd name="connsiteX3" fmla="*/ 1646238 w 1755776"/>
              <a:gd name="connsiteY3" fmla="*/ 1781176 h 1833564"/>
              <a:gd name="connsiteX4" fmla="*/ 1701007 w 1755776"/>
              <a:gd name="connsiteY4" fmla="*/ 1728788 h 1833564"/>
              <a:gd name="connsiteX5" fmla="*/ 709112 w 1755776"/>
              <a:gd name="connsiteY5" fmla="*/ 914400 h 1833564"/>
              <a:gd name="connsiteX6" fmla="*/ 814388 w 1755776"/>
              <a:gd name="connsiteY6" fmla="*/ 1026894 h 1833564"/>
              <a:gd name="connsiteX7" fmla="*/ 705352 w 1755776"/>
              <a:gd name="connsiteY7" fmla="*/ 1131888 h 1833564"/>
              <a:gd name="connsiteX8" fmla="*/ 600075 w 1755776"/>
              <a:gd name="connsiteY8" fmla="*/ 1023144 h 1833564"/>
              <a:gd name="connsiteX9" fmla="*/ 709112 w 1755776"/>
              <a:gd name="connsiteY9" fmla="*/ 914400 h 1833564"/>
              <a:gd name="connsiteX10" fmla="*/ 603250 w 1755776"/>
              <a:gd name="connsiteY10" fmla="*/ 284163 h 1833564"/>
              <a:gd name="connsiteX11" fmla="*/ 811213 w 1755776"/>
              <a:gd name="connsiteY11" fmla="*/ 284163 h 1833564"/>
              <a:gd name="connsiteX12" fmla="*/ 777875 w 1755776"/>
              <a:gd name="connsiteY12" fmla="*/ 860426 h 1833564"/>
              <a:gd name="connsiteX13" fmla="*/ 638175 w 1755776"/>
              <a:gd name="connsiteY13" fmla="*/ 860426 h 1833564"/>
              <a:gd name="connsiteX14" fmla="*/ 707232 w 1755776"/>
              <a:gd name="connsiteY14" fmla="*/ 76200 h 1833564"/>
              <a:gd name="connsiteX15" fmla="*/ 74613 w 1755776"/>
              <a:gd name="connsiteY15" fmla="*/ 708025 h 1833564"/>
              <a:gd name="connsiteX16" fmla="*/ 707232 w 1755776"/>
              <a:gd name="connsiteY16" fmla="*/ 1339850 h 1833564"/>
              <a:gd name="connsiteX17" fmla="*/ 1339851 w 1755776"/>
              <a:gd name="connsiteY17" fmla="*/ 708025 h 1833564"/>
              <a:gd name="connsiteX18" fmla="*/ 707232 w 1755776"/>
              <a:gd name="connsiteY18" fmla="*/ 76200 h 1833564"/>
              <a:gd name="connsiteX19" fmla="*/ 709587 w 1755776"/>
              <a:gd name="connsiteY19" fmla="*/ 0 h 1833564"/>
              <a:gd name="connsiteX20" fmla="*/ 1415400 w 1755776"/>
              <a:gd name="connsiteY20" fmla="*/ 709634 h 1833564"/>
              <a:gd name="connsiteX21" fmla="*/ 1192711 w 1755776"/>
              <a:gd name="connsiteY21" fmla="*/ 1219211 h 1833564"/>
              <a:gd name="connsiteX22" fmla="*/ 1649413 w 1755776"/>
              <a:gd name="connsiteY22" fmla="*/ 1675943 h 1833564"/>
              <a:gd name="connsiteX23" fmla="*/ 1596571 w 1755776"/>
              <a:gd name="connsiteY23" fmla="*/ 1728788 h 1833564"/>
              <a:gd name="connsiteX24" fmla="*/ 1136095 w 1755776"/>
              <a:gd name="connsiteY24" fmla="*/ 1268281 h 1833564"/>
              <a:gd name="connsiteX25" fmla="*/ 709587 w 1755776"/>
              <a:gd name="connsiteY25" fmla="*/ 1415493 h 1833564"/>
              <a:gd name="connsiteX26" fmla="*/ 0 w 1755776"/>
              <a:gd name="connsiteY26" fmla="*/ 709634 h 1833564"/>
              <a:gd name="connsiteX27" fmla="*/ 709587 w 1755776"/>
              <a:gd name="connsiteY27" fmla="*/ 0 h 1833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55776" h="1833564">
                <a:moveTo>
                  <a:pt x="1701007" y="1728788"/>
                </a:moveTo>
                <a:cubicBezTo>
                  <a:pt x="1731255" y="1728788"/>
                  <a:pt x="1755776" y="1752243"/>
                  <a:pt x="1755776" y="1781176"/>
                </a:cubicBezTo>
                <a:cubicBezTo>
                  <a:pt x="1755776" y="1810109"/>
                  <a:pt x="1731255" y="1833564"/>
                  <a:pt x="1701007" y="1833564"/>
                </a:cubicBezTo>
                <a:cubicBezTo>
                  <a:pt x="1670759" y="1833564"/>
                  <a:pt x="1646238" y="1810109"/>
                  <a:pt x="1646238" y="1781176"/>
                </a:cubicBezTo>
                <a:cubicBezTo>
                  <a:pt x="1646238" y="1752243"/>
                  <a:pt x="1670759" y="1728788"/>
                  <a:pt x="1701007" y="1728788"/>
                </a:cubicBezTo>
                <a:close/>
                <a:moveTo>
                  <a:pt x="709112" y="914400"/>
                </a:moveTo>
                <a:cubicBezTo>
                  <a:pt x="765510" y="914400"/>
                  <a:pt x="814388" y="963147"/>
                  <a:pt x="814388" y="1026894"/>
                </a:cubicBezTo>
                <a:cubicBezTo>
                  <a:pt x="814388" y="1086891"/>
                  <a:pt x="765510" y="1131888"/>
                  <a:pt x="705352" y="1131888"/>
                </a:cubicBezTo>
                <a:cubicBezTo>
                  <a:pt x="645194" y="1131888"/>
                  <a:pt x="600075" y="1086891"/>
                  <a:pt x="600075" y="1023144"/>
                </a:cubicBezTo>
                <a:cubicBezTo>
                  <a:pt x="600075" y="963147"/>
                  <a:pt x="648953" y="914400"/>
                  <a:pt x="709112" y="914400"/>
                </a:cubicBezTo>
                <a:close/>
                <a:moveTo>
                  <a:pt x="603250" y="284163"/>
                </a:moveTo>
                <a:lnTo>
                  <a:pt x="811213" y="284163"/>
                </a:lnTo>
                <a:lnTo>
                  <a:pt x="777875" y="860426"/>
                </a:lnTo>
                <a:lnTo>
                  <a:pt x="638175" y="860426"/>
                </a:lnTo>
                <a:close/>
                <a:moveTo>
                  <a:pt x="707232" y="76200"/>
                </a:moveTo>
                <a:cubicBezTo>
                  <a:pt x="357846" y="76200"/>
                  <a:pt x="74613" y="359078"/>
                  <a:pt x="74613" y="708025"/>
                </a:cubicBezTo>
                <a:cubicBezTo>
                  <a:pt x="74613" y="1056972"/>
                  <a:pt x="357846" y="1339850"/>
                  <a:pt x="707232" y="1339850"/>
                </a:cubicBezTo>
                <a:cubicBezTo>
                  <a:pt x="1056618" y="1339850"/>
                  <a:pt x="1339851" y="1056972"/>
                  <a:pt x="1339851" y="708025"/>
                </a:cubicBezTo>
                <a:cubicBezTo>
                  <a:pt x="1339851" y="359078"/>
                  <a:pt x="1056618" y="76200"/>
                  <a:pt x="707232" y="76200"/>
                </a:cubicBezTo>
                <a:close/>
                <a:moveTo>
                  <a:pt x="709587" y="0"/>
                </a:moveTo>
                <a:cubicBezTo>
                  <a:pt x="1098351" y="0"/>
                  <a:pt x="1415400" y="317070"/>
                  <a:pt x="1415400" y="709634"/>
                </a:cubicBezTo>
                <a:cubicBezTo>
                  <a:pt x="1415400" y="909690"/>
                  <a:pt x="1328589" y="1090873"/>
                  <a:pt x="1192711" y="1219211"/>
                </a:cubicBezTo>
                <a:cubicBezTo>
                  <a:pt x="1192711" y="1219211"/>
                  <a:pt x="1192711" y="1219211"/>
                  <a:pt x="1649413" y="1675943"/>
                </a:cubicBezTo>
                <a:lnTo>
                  <a:pt x="1596571" y="1728788"/>
                </a:lnTo>
                <a:cubicBezTo>
                  <a:pt x="1596571" y="1728788"/>
                  <a:pt x="1596571" y="1728788"/>
                  <a:pt x="1136095" y="1268281"/>
                </a:cubicBezTo>
                <a:cubicBezTo>
                  <a:pt x="1015314" y="1358873"/>
                  <a:pt x="868112" y="1415493"/>
                  <a:pt x="709587" y="1415493"/>
                </a:cubicBezTo>
                <a:cubicBezTo>
                  <a:pt x="317050" y="1415493"/>
                  <a:pt x="0" y="1098422"/>
                  <a:pt x="0" y="709634"/>
                </a:cubicBezTo>
                <a:cubicBezTo>
                  <a:pt x="0" y="317070"/>
                  <a:pt x="317050" y="0"/>
                  <a:pt x="709587" y="0"/>
                </a:cubicBezTo>
                <a:close/>
              </a:path>
            </a:pathLst>
          </a:custGeom>
          <a:solidFill>
            <a:schemeClr val="accent4"/>
          </a:solidFill>
          <a:ln>
            <a:noFill/>
          </a:ln>
        </p:spPr>
        <p:txBody>
          <a:bodyPr vert="horz" wrap="square" lIns="91440" tIns="45720" rIns="91440" bIns="45720" numCol="1" anchor="t" anchorCtr="0" compatLnSpc="1">
            <a:prstTxWarp prst="textNoShape">
              <a:avLst/>
            </a:prstTxWarp>
            <a:noAutofit/>
          </a:bodyPr>
          <a:lstStyle/>
          <a:p>
            <a:endParaRPr lang="en-US" dirty="0">
              <a:solidFill>
                <a:prstClr val="black"/>
              </a:solidFill>
            </a:endParaRPr>
          </a:p>
        </p:txBody>
      </p:sp>
    </p:spTree>
    <p:extLst>
      <p:ext uri="{BB962C8B-B14F-4D97-AF65-F5344CB8AC3E}">
        <p14:creationId xmlns:p14="http://schemas.microsoft.com/office/powerpoint/2010/main" val="205954061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xmlns="" id="{8F727EA9-5562-4F2F-9DD9-E186E3BD57DB}"/>
              </a:ext>
            </a:extLst>
          </p:cNvPr>
          <p:cNvGraphicFramePr>
            <a:graphicFrameLocks noGrp="1"/>
          </p:cNvGraphicFramePr>
          <p:nvPr>
            <p:extLst>
              <p:ext uri="{D42A27DB-BD31-4B8C-83A1-F6EECF244321}">
                <p14:modId xmlns:p14="http://schemas.microsoft.com/office/powerpoint/2010/main" val="2465010075"/>
              </p:ext>
            </p:extLst>
          </p:nvPr>
        </p:nvGraphicFramePr>
        <p:xfrm>
          <a:off x="2090928" y="1155701"/>
          <a:ext cx="8001000" cy="3383036"/>
        </p:xfrm>
        <a:graphic>
          <a:graphicData uri="http://schemas.openxmlformats.org/drawingml/2006/table">
            <a:tbl>
              <a:tblPr firstRow="1" bandRow="1">
                <a:tableStyleId>{00A15C55-8517-42AA-B614-E9B94910E393}</a:tableStyleId>
              </a:tblPr>
              <a:tblGrid>
                <a:gridCol w="2000250">
                  <a:extLst>
                    <a:ext uri="{9D8B030D-6E8A-4147-A177-3AD203B41FA5}">
                      <a16:colId xmlns:a16="http://schemas.microsoft.com/office/drawing/2014/main" xmlns="" val="20000"/>
                    </a:ext>
                  </a:extLst>
                </a:gridCol>
                <a:gridCol w="1014222">
                  <a:extLst>
                    <a:ext uri="{9D8B030D-6E8A-4147-A177-3AD203B41FA5}">
                      <a16:colId xmlns:a16="http://schemas.microsoft.com/office/drawing/2014/main" xmlns="" val="20001"/>
                    </a:ext>
                  </a:extLst>
                </a:gridCol>
                <a:gridCol w="4986528">
                  <a:extLst>
                    <a:ext uri="{9D8B030D-6E8A-4147-A177-3AD203B41FA5}">
                      <a16:colId xmlns:a16="http://schemas.microsoft.com/office/drawing/2014/main" xmlns="" val="2390576682"/>
                    </a:ext>
                  </a:extLst>
                </a:gridCol>
              </a:tblGrid>
              <a:tr h="0">
                <a:tc>
                  <a:txBody>
                    <a:bodyPr/>
                    <a:lstStyle/>
                    <a:p>
                      <a:pPr algn="ctr"/>
                      <a:r>
                        <a:rPr lang="en-US" sz="1200" dirty="0">
                          <a:solidFill>
                            <a:schemeClr val="tx1"/>
                          </a:solidFill>
                          <a:latin typeface="Times New Roman" panose="02020603050405020304" pitchFamily="18" charset="0"/>
                          <a:cs typeface="Times New Roman" panose="02020603050405020304" pitchFamily="18" charset="0"/>
                        </a:rPr>
                        <a:t>Audit Name</a:t>
                      </a: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ctr"/>
                      <a:r>
                        <a:rPr lang="en-US" sz="1200" dirty="0">
                          <a:solidFill>
                            <a:schemeClr val="tx1"/>
                          </a:solidFill>
                          <a:latin typeface="Times New Roman" panose="02020603050405020304" pitchFamily="18" charset="0"/>
                          <a:cs typeface="Times New Roman" panose="02020603050405020304" pitchFamily="18" charset="0"/>
                        </a:rPr>
                        <a:t>Last</a:t>
                      </a:r>
                      <a:r>
                        <a:rPr lang="en-US" sz="1200" baseline="0" dirty="0">
                          <a:solidFill>
                            <a:schemeClr val="tx1"/>
                          </a:solidFill>
                          <a:latin typeface="Times New Roman" panose="02020603050405020304" pitchFamily="18" charset="0"/>
                          <a:cs typeface="Times New Roman" panose="02020603050405020304" pitchFamily="18" charset="0"/>
                        </a:rPr>
                        <a:t> Audit Date</a:t>
                      </a:r>
                      <a:endParaRPr lang="en-US" sz="1200" dirty="0">
                        <a:solidFill>
                          <a:schemeClr val="tx1"/>
                        </a:solidFill>
                        <a:latin typeface="Times New Roman" panose="02020603050405020304" pitchFamily="18" charset="0"/>
                        <a:cs typeface="Times New Roman" panose="02020603050405020304" pitchFamily="18" charset="0"/>
                      </a:endParaRP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tc>
                  <a:txBody>
                    <a:bodyPr/>
                    <a:lstStyle/>
                    <a:p>
                      <a:pPr algn="ctr"/>
                      <a:r>
                        <a:rPr lang="en-US" sz="1200" dirty="0">
                          <a:solidFill>
                            <a:schemeClr val="tx1"/>
                          </a:solidFill>
                          <a:latin typeface="Times New Roman" panose="02020603050405020304" pitchFamily="18" charset="0"/>
                          <a:cs typeface="Times New Roman" panose="02020603050405020304" pitchFamily="18" charset="0"/>
                        </a:rPr>
                        <a:t>Audit Description</a:t>
                      </a:r>
                    </a:p>
                  </a:txBody>
                  <a:tcPr marT="45721" marB="45721"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xmlns="" val="10000"/>
                  </a:ext>
                </a:extLst>
              </a:tr>
              <a:tr h="0">
                <a:tc gridSpan="3">
                  <a:txBody>
                    <a:bodyPr/>
                    <a:lstStyle/>
                    <a:p>
                      <a:pPr marL="0" algn="ctr" defTabSz="914400" rtl="0" eaLnBrk="1" latinLnBrk="0" hangingPunct="1"/>
                      <a:r>
                        <a:rPr lang="en-US" sz="1200" b="1" i="0" kern="1200" dirty="0">
                          <a:solidFill>
                            <a:schemeClr val="tx1"/>
                          </a:solidFill>
                          <a:latin typeface="Times New Roman" panose="02020603050405020304" pitchFamily="18" charset="0"/>
                          <a:ea typeface="+mn-ea"/>
                          <a:cs typeface="Times New Roman" panose="02020603050405020304" pitchFamily="18" charset="0"/>
                        </a:rPr>
                        <a:t>Support Services (continued)</a:t>
                      </a: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accent2"/>
                    </a:solidFill>
                  </a:tcPr>
                </a:tc>
                <a:tc hMerge="1">
                  <a:txBody>
                    <a:bodyPr/>
                    <a:lstStyle/>
                    <a:p>
                      <a:pPr marL="0" algn="ctr" defTabSz="914400" rtl="0" eaLnBrk="1" latinLnBrk="0" hangingPunct="1"/>
                      <a:endParaRPr lang="en-US" sz="1100" i="0" kern="1200" dirty="0">
                        <a:solidFill>
                          <a:schemeClr val="bg1"/>
                        </a:solidFill>
                        <a:latin typeface="+mn-lt"/>
                        <a:ea typeface="+mn-ea"/>
                        <a:cs typeface="+mn-cs"/>
                      </a:endParaRP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hMerge="1">
                  <a:txBody>
                    <a:bodyPr/>
                    <a:lstStyle/>
                    <a:p>
                      <a:pPr marL="0" algn="ctr" defTabSz="914400" rtl="0" eaLnBrk="1" latinLnBrk="0" hangingPunct="1"/>
                      <a:endParaRPr lang="en-US" sz="1100" i="0" kern="1200" dirty="0">
                        <a:solidFill>
                          <a:schemeClr val="bg1"/>
                        </a:solidFill>
                        <a:latin typeface="+mn-lt"/>
                        <a:ea typeface="+mn-ea"/>
                        <a:cs typeface="+mn-cs"/>
                      </a:endParaRPr>
                    </a:p>
                  </a:txBody>
                  <a:tcPr marT="45710" marB="45710"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1647396172"/>
                  </a:ext>
                </a:extLst>
              </a:tr>
              <a:tr h="0">
                <a:tc gridSpan="3">
                  <a:txBody>
                    <a:bodyPr/>
                    <a:lstStyle/>
                    <a:p>
                      <a:pPr marL="0" algn="ctr" defTabSz="914400" rtl="0" eaLnBrk="1" latinLnBrk="0" hangingPunct="1"/>
                      <a:r>
                        <a:rPr lang="en-US" sz="1200" b="1" i="0" kern="1200" dirty="0">
                          <a:solidFill>
                            <a:schemeClr val="tx1"/>
                          </a:solidFill>
                          <a:latin typeface="Times New Roman" panose="02020603050405020304" pitchFamily="18" charset="0"/>
                          <a:ea typeface="+mn-ea"/>
                          <a:cs typeface="Times New Roman" panose="02020603050405020304" pitchFamily="18" charset="0"/>
                        </a:rPr>
                        <a:t>Supply Services</a:t>
                      </a: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lumMod val="95000"/>
                      </a:schemeClr>
                    </a:solidFill>
                  </a:tcPr>
                </a:tc>
                <a:tc hMerge="1">
                  <a:txBody>
                    <a:bodyPr/>
                    <a:lstStyle/>
                    <a:p>
                      <a:pPr marL="0" algn="ctr" defTabSz="914400" rtl="0" eaLnBrk="1" latinLnBrk="0" hangingPunct="1"/>
                      <a:endParaRPr lang="en-US" sz="1050" kern="1200" dirty="0">
                        <a:solidFill>
                          <a:schemeClr val="dk1"/>
                        </a:solidFill>
                        <a:latin typeface="+mn-lt"/>
                        <a:ea typeface="+mn-ea"/>
                        <a:cs typeface="+mn-cs"/>
                      </a:endParaRPr>
                    </a:p>
                  </a:txBody>
                  <a:tcPr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hMerge="1">
                  <a:txBody>
                    <a:bodyPr/>
                    <a:lstStyle/>
                    <a:p>
                      <a:pPr marL="0" algn="l" defTabSz="914400" rtl="0" eaLnBrk="1" latinLnBrk="0" hangingPunct="1"/>
                      <a:endParaRPr lang="en-US" sz="1050" kern="1200" dirty="0">
                        <a:solidFill>
                          <a:schemeClr val="dk1"/>
                        </a:solidFill>
                        <a:latin typeface="+mn-lt"/>
                        <a:ea typeface="+mn-ea"/>
                        <a:cs typeface="+mn-cs"/>
                      </a:endParaRPr>
                    </a:p>
                  </a:txBody>
                  <a:tcPr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4164560749"/>
                  </a:ext>
                </a:extLst>
              </a:tr>
              <a:tr h="0">
                <a:tc>
                  <a:txBody>
                    <a:bodyPr/>
                    <a:lstStyle/>
                    <a:p>
                      <a:pPr marL="0" algn="l" defTabSz="914400" rtl="0" eaLnBrk="1" latinLnBrk="0" hangingPunct="1"/>
                      <a:r>
                        <a:rPr lang="en-US" sz="1200" b="1" i="0" kern="1200" dirty="0">
                          <a:solidFill>
                            <a:schemeClr val="tx1"/>
                          </a:solidFill>
                          <a:latin typeface="Times New Roman" panose="02020603050405020304" pitchFamily="18" charset="0"/>
                          <a:ea typeface="+mn-ea"/>
                          <a:cs typeface="Times New Roman" panose="02020603050405020304" pitchFamily="18" charset="0"/>
                        </a:rPr>
                        <a:t>Plan vs. Actual Cost Review</a:t>
                      </a: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200" i="0" kern="1200" dirty="0">
                        <a:solidFill>
                          <a:schemeClr val="tx1"/>
                        </a:solidFill>
                        <a:latin typeface="Times New Roman" panose="02020603050405020304" pitchFamily="18" charset="0"/>
                        <a:ea typeface="+mn-ea"/>
                        <a:cs typeface="Times New Roman" panose="02020603050405020304" pitchFamily="18" charset="0"/>
                      </a:endParaRP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200" i="0" kern="1200" dirty="0">
                          <a:solidFill>
                            <a:schemeClr val="tx1"/>
                          </a:solidFill>
                          <a:latin typeface="Times New Roman" panose="02020603050405020304" pitchFamily="18" charset="0"/>
                          <a:ea typeface="+mn-ea"/>
                          <a:cs typeface="Times New Roman" panose="02020603050405020304" pitchFamily="18" charset="0"/>
                        </a:rPr>
                        <a:t>Analyze actual cost variances versus plan to determine potential regulatory exposures.</a:t>
                      </a:r>
                    </a:p>
                  </a:txBody>
                  <a:tcPr marT="45716" marB="45716"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829554275"/>
                  </a:ext>
                </a:extLst>
              </a:tr>
              <a:tr h="0">
                <a:tc>
                  <a:txBody>
                    <a:bodyPr/>
                    <a:lstStyle/>
                    <a:p>
                      <a:r>
                        <a:rPr lang="en-US" sz="1200" b="1" i="0" dirty="0">
                          <a:solidFill>
                            <a:schemeClr val="tx1"/>
                          </a:solidFill>
                          <a:latin typeface="Times New Roman" panose="02020603050405020304" pitchFamily="18" charset="0"/>
                          <a:cs typeface="Times New Roman" panose="02020603050405020304" pitchFamily="18" charset="0"/>
                        </a:rPr>
                        <a:t>Fixed Price Irrigation Contracts</a:t>
                      </a:r>
                    </a:p>
                  </a:txBody>
                  <a:tcPr marT="45699" marB="45699"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ctr"/>
                      <a:endParaRPr lang="en-US" sz="1200" i="0" dirty="0">
                        <a:solidFill>
                          <a:schemeClr val="tx1"/>
                        </a:solidFill>
                        <a:latin typeface="Times New Roman" panose="02020603050405020304" pitchFamily="18" charset="0"/>
                        <a:cs typeface="Times New Roman" panose="02020603050405020304" pitchFamily="18" charset="0"/>
                      </a:endParaRPr>
                    </a:p>
                  </a:txBody>
                  <a:tcPr marT="45699" marB="45699"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algn="l"/>
                      <a:r>
                        <a:rPr lang="en-US" sz="1200" i="0" dirty="0">
                          <a:solidFill>
                            <a:schemeClr val="tx1"/>
                          </a:solidFill>
                          <a:latin typeface="Times New Roman" panose="02020603050405020304" pitchFamily="18" charset="0"/>
                          <a:cs typeface="Times New Roman" panose="02020603050405020304" pitchFamily="18" charset="0"/>
                        </a:rPr>
                        <a:t>Test propriety of contracts to supply gas to irrigation customers.</a:t>
                      </a:r>
                    </a:p>
                  </a:txBody>
                  <a:tcPr marT="45699" marB="45699"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2432464016"/>
                  </a:ext>
                </a:extLst>
              </a:tr>
              <a:tr h="0">
                <a:tc>
                  <a:txBody>
                    <a:bodyPr/>
                    <a:lstStyle/>
                    <a:p>
                      <a:pPr marL="0" algn="l" defTabSz="914400" rtl="0" eaLnBrk="1" latinLnBrk="0" hangingPunct="1"/>
                      <a:r>
                        <a:rPr lang="en-US" sz="1200" b="1" i="0" kern="1200" dirty="0" smtClean="0">
                          <a:solidFill>
                            <a:schemeClr val="tx1"/>
                          </a:solidFill>
                          <a:latin typeface="Times New Roman" panose="02020603050405020304" pitchFamily="18" charset="0"/>
                          <a:ea typeface="+mn-ea"/>
                          <a:cs typeface="Times New Roman" panose="02020603050405020304" pitchFamily="18" charset="0"/>
                        </a:rPr>
                        <a:t>SCOPE</a:t>
                      </a:r>
                      <a:r>
                        <a:rPr lang="en-US" sz="1200" b="1" i="0" kern="1200" baseline="0" dirty="0" smtClean="0">
                          <a:solidFill>
                            <a:schemeClr val="tx1"/>
                          </a:solidFill>
                          <a:latin typeface="Times New Roman" panose="02020603050405020304" pitchFamily="18" charset="0"/>
                          <a:ea typeface="+mn-ea"/>
                          <a:cs typeface="Times New Roman" panose="02020603050405020304" pitchFamily="18" charset="0"/>
                        </a:rPr>
                        <a:t> </a:t>
                      </a:r>
                      <a:r>
                        <a:rPr lang="en-US" sz="1200" b="1" i="0" kern="1200" dirty="0" smtClean="0">
                          <a:solidFill>
                            <a:schemeClr val="tx1"/>
                          </a:solidFill>
                          <a:latin typeface="Times New Roman" panose="02020603050405020304" pitchFamily="18" charset="0"/>
                          <a:ea typeface="+mn-ea"/>
                          <a:cs typeface="Times New Roman" panose="02020603050405020304" pitchFamily="18" charset="0"/>
                        </a:rPr>
                        <a:t>Link </a:t>
                      </a:r>
                      <a:r>
                        <a:rPr lang="en-US" sz="1200" b="1" i="0" kern="1200" dirty="0">
                          <a:solidFill>
                            <a:schemeClr val="tx1"/>
                          </a:solidFill>
                          <a:latin typeface="Times New Roman" panose="02020603050405020304" pitchFamily="18" charset="0"/>
                          <a:ea typeface="+mn-ea"/>
                          <a:cs typeface="Times New Roman" panose="02020603050405020304" pitchFamily="18" charset="0"/>
                        </a:rPr>
                        <a:t>Enhancements</a:t>
                      </a:r>
                    </a:p>
                  </a:txBody>
                  <a:tcPr marT="45699" marB="45699"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200" i="0" kern="1200" dirty="0">
                        <a:solidFill>
                          <a:schemeClr val="tx1"/>
                        </a:solidFill>
                        <a:latin typeface="Times New Roman" panose="02020603050405020304" pitchFamily="18" charset="0"/>
                        <a:ea typeface="+mn-ea"/>
                        <a:cs typeface="Times New Roman" panose="02020603050405020304" pitchFamily="18" charset="0"/>
                      </a:endParaRPr>
                    </a:p>
                  </a:txBody>
                  <a:tcPr marT="45699" marB="45699"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200" i="0" kern="1200" dirty="0">
                          <a:solidFill>
                            <a:schemeClr val="tx1"/>
                          </a:solidFill>
                          <a:latin typeface="Times New Roman" panose="02020603050405020304" pitchFamily="18" charset="0"/>
                          <a:ea typeface="+mn-ea"/>
                          <a:cs typeface="Times New Roman" panose="02020603050405020304" pitchFamily="18" charset="0"/>
                        </a:rPr>
                        <a:t>Review integrity of controls and procedures </a:t>
                      </a:r>
                      <a:r>
                        <a:rPr lang="en-US" sz="1200" i="0" kern="1200" dirty="0" smtClean="0">
                          <a:solidFill>
                            <a:schemeClr val="tx1"/>
                          </a:solidFill>
                          <a:latin typeface="Times New Roman" panose="02020603050405020304" pitchFamily="18" charset="0"/>
                          <a:ea typeface="+mn-ea"/>
                          <a:cs typeface="Times New Roman" panose="02020603050405020304" pitchFamily="18" charset="0"/>
                        </a:rPr>
                        <a:t>in</a:t>
                      </a:r>
                      <a:r>
                        <a:rPr lang="en-US" sz="1200" i="0" kern="1200" baseline="0" dirty="0" smtClean="0">
                          <a:solidFill>
                            <a:schemeClr val="tx1"/>
                          </a:solidFill>
                          <a:latin typeface="Times New Roman" panose="02020603050405020304" pitchFamily="18" charset="0"/>
                          <a:ea typeface="+mn-ea"/>
                          <a:cs typeface="Times New Roman" panose="02020603050405020304" pitchFamily="18" charset="0"/>
                        </a:rPr>
                        <a:t> SCOPE’s </a:t>
                      </a:r>
                      <a:r>
                        <a:rPr lang="en-US" sz="1200" i="0" kern="1200" dirty="0" smtClean="0">
                          <a:solidFill>
                            <a:schemeClr val="tx1"/>
                          </a:solidFill>
                          <a:latin typeface="Times New Roman" panose="02020603050405020304" pitchFamily="18" charset="0"/>
                          <a:ea typeface="+mn-ea"/>
                          <a:cs typeface="Times New Roman" panose="02020603050405020304" pitchFamily="18" charset="0"/>
                        </a:rPr>
                        <a:t>system </a:t>
                      </a:r>
                      <a:r>
                        <a:rPr lang="en-US" sz="1200" i="0" kern="1200" dirty="0">
                          <a:solidFill>
                            <a:schemeClr val="tx1"/>
                          </a:solidFill>
                          <a:latin typeface="Times New Roman" panose="02020603050405020304" pitchFamily="18" charset="0"/>
                          <a:ea typeface="+mn-ea"/>
                          <a:cs typeface="Times New Roman" panose="02020603050405020304" pitchFamily="18" charset="0"/>
                        </a:rPr>
                        <a:t>enhancements.</a:t>
                      </a:r>
                    </a:p>
                  </a:txBody>
                  <a:tcPr marT="45699" marB="45699"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2338343155"/>
                  </a:ext>
                </a:extLst>
              </a:tr>
              <a:tr h="0">
                <a:tc>
                  <a:txBody>
                    <a:bodyPr/>
                    <a:lstStyle/>
                    <a:p>
                      <a:pPr marL="0" algn="l" defTabSz="914400" rtl="0" eaLnBrk="1" latinLnBrk="0" hangingPunct="1"/>
                      <a:r>
                        <a:rPr lang="en-US" sz="1200" b="1" i="0" kern="1200" dirty="0" smtClean="0">
                          <a:solidFill>
                            <a:schemeClr val="tx1"/>
                          </a:solidFill>
                          <a:latin typeface="Times New Roman" panose="02020603050405020304" pitchFamily="18" charset="0"/>
                          <a:ea typeface="+mn-ea"/>
                          <a:cs typeface="Times New Roman" panose="02020603050405020304" pitchFamily="18" charset="0"/>
                        </a:rPr>
                        <a:t>Critical </a:t>
                      </a:r>
                      <a:r>
                        <a:rPr lang="en-US" sz="1200" b="1" i="0" kern="1200" dirty="0">
                          <a:solidFill>
                            <a:schemeClr val="tx1"/>
                          </a:solidFill>
                          <a:latin typeface="Times New Roman" panose="02020603050405020304" pitchFamily="18" charset="0"/>
                          <a:ea typeface="+mn-ea"/>
                          <a:cs typeface="Times New Roman" panose="02020603050405020304" pitchFamily="18" charset="0"/>
                        </a:rPr>
                        <a:t>System</a:t>
                      </a:r>
                    </a:p>
                  </a:txBody>
                  <a:tcPr marT="45699" marB="45699"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200" i="0" kern="1200" dirty="0">
                        <a:solidFill>
                          <a:schemeClr val="tx1"/>
                        </a:solidFill>
                        <a:latin typeface="Times New Roman" panose="02020603050405020304" pitchFamily="18" charset="0"/>
                        <a:ea typeface="+mn-ea"/>
                        <a:cs typeface="Times New Roman" panose="02020603050405020304" pitchFamily="18" charset="0"/>
                      </a:endParaRPr>
                    </a:p>
                  </a:txBody>
                  <a:tcPr marT="45699" marB="45699"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200" i="0" kern="1200" dirty="0">
                          <a:solidFill>
                            <a:schemeClr val="tx1"/>
                          </a:solidFill>
                          <a:latin typeface="Times New Roman" panose="02020603050405020304" pitchFamily="18" charset="0"/>
                          <a:ea typeface="+mn-ea"/>
                          <a:cs typeface="Times New Roman" panose="02020603050405020304" pitchFamily="18" charset="0"/>
                        </a:rPr>
                        <a:t>Review integrity of data and procedures in this new, critical business system.</a:t>
                      </a:r>
                    </a:p>
                  </a:txBody>
                  <a:tcPr marT="45699" marB="45699"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1133911186"/>
                  </a:ext>
                </a:extLst>
              </a:tr>
              <a:tr h="0">
                <a:tc>
                  <a:txBody>
                    <a:bodyPr/>
                    <a:lstStyle/>
                    <a:p>
                      <a:pPr marL="0" algn="l" defTabSz="914400" rtl="0" eaLnBrk="1" latinLnBrk="0" hangingPunct="1"/>
                      <a:r>
                        <a:rPr lang="en-US" sz="1200" b="1" i="0" kern="1200" dirty="0">
                          <a:solidFill>
                            <a:schemeClr val="tx1"/>
                          </a:solidFill>
                          <a:latin typeface="Times New Roman" panose="02020603050405020304" pitchFamily="18" charset="0"/>
                          <a:ea typeface="+mn-ea"/>
                          <a:cs typeface="Times New Roman" panose="02020603050405020304" pitchFamily="18" charset="0"/>
                        </a:rPr>
                        <a:t>Follow-up Activities</a:t>
                      </a:r>
                    </a:p>
                  </a:txBody>
                  <a:tcPr marT="45699" marB="45699"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200" i="0" kern="1200" dirty="0">
                        <a:solidFill>
                          <a:schemeClr val="tx1"/>
                        </a:solidFill>
                        <a:latin typeface="Times New Roman" panose="02020603050405020304" pitchFamily="18" charset="0"/>
                        <a:ea typeface="+mn-ea"/>
                        <a:cs typeface="Times New Roman" panose="02020603050405020304" pitchFamily="18" charset="0"/>
                      </a:endParaRPr>
                    </a:p>
                  </a:txBody>
                  <a:tcPr marT="45699" marB="45699"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200" i="0" kern="1200" dirty="0">
                          <a:solidFill>
                            <a:schemeClr val="tx1"/>
                          </a:solidFill>
                          <a:latin typeface="Times New Roman" panose="02020603050405020304" pitchFamily="18" charset="0"/>
                          <a:ea typeface="+mn-ea"/>
                          <a:cs typeface="Times New Roman" panose="02020603050405020304" pitchFamily="18" charset="0"/>
                        </a:rPr>
                        <a:t>Follow</a:t>
                      </a:r>
                      <a:r>
                        <a:rPr lang="en-US" sz="1200" i="0" kern="1200" baseline="0" dirty="0">
                          <a:solidFill>
                            <a:schemeClr val="tx1"/>
                          </a:solidFill>
                          <a:latin typeface="Times New Roman" panose="02020603050405020304" pitchFamily="18" charset="0"/>
                          <a:ea typeface="+mn-ea"/>
                          <a:cs typeface="Times New Roman" panose="02020603050405020304" pitchFamily="18" charset="0"/>
                        </a:rPr>
                        <a:t> </a:t>
                      </a:r>
                      <a:r>
                        <a:rPr lang="en-US" sz="1200" i="0" kern="1200" dirty="0">
                          <a:solidFill>
                            <a:schemeClr val="tx1"/>
                          </a:solidFill>
                          <a:latin typeface="Times New Roman" panose="02020603050405020304" pitchFamily="18" charset="0"/>
                          <a:ea typeface="+mn-ea"/>
                          <a:cs typeface="Times New Roman" panose="02020603050405020304" pitchFamily="18" charset="0"/>
                        </a:rPr>
                        <a:t>up on significant issues from previously issued audit reports.</a:t>
                      </a:r>
                    </a:p>
                  </a:txBody>
                  <a:tcPr marT="45699" marB="45699"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1960370858"/>
                  </a:ext>
                </a:extLst>
              </a:tr>
              <a:tr h="0">
                <a:tc>
                  <a:txBody>
                    <a:bodyPr/>
                    <a:lstStyle/>
                    <a:p>
                      <a:pPr marL="0" algn="l" defTabSz="914400" rtl="0" eaLnBrk="1" latinLnBrk="0" hangingPunct="1"/>
                      <a:r>
                        <a:rPr lang="en-US" sz="1200" b="1" i="0" kern="1200" dirty="0">
                          <a:solidFill>
                            <a:schemeClr val="tx1"/>
                          </a:solidFill>
                          <a:latin typeface="Times New Roman" panose="02020603050405020304" pitchFamily="18" charset="0"/>
                          <a:ea typeface="+mn-ea"/>
                          <a:cs typeface="Times New Roman" panose="02020603050405020304" pitchFamily="18" charset="0"/>
                        </a:rPr>
                        <a:t>External Audit Participation</a:t>
                      </a:r>
                    </a:p>
                  </a:txBody>
                  <a:tcPr marT="45699" marB="45699"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ctr" defTabSz="914400" rtl="0" eaLnBrk="1" latinLnBrk="0" hangingPunct="1"/>
                      <a:endParaRPr lang="en-US" sz="1200" i="0" kern="1200" dirty="0">
                        <a:solidFill>
                          <a:schemeClr val="tx1"/>
                        </a:solidFill>
                        <a:latin typeface="Times New Roman" panose="02020603050405020304" pitchFamily="18" charset="0"/>
                        <a:ea typeface="+mn-ea"/>
                        <a:cs typeface="Times New Roman" panose="02020603050405020304" pitchFamily="18" charset="0"/>
                      </a:endParaRPr>
                    </a:p>
                  </a:txBody>
                  <a:tcPr marT="45699" marB="45699"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0" algn="l" defTabSz="914400" rtl="0" eaLnBrk="1" latinLnBrk="0" hangingPunct="1"/>
                      <a:r>
                        <a:rPr lang="en-US" sz="1200" i="0" kern="1200" dirty="0">
                          <a:solidFill>
                            <a:schemeClr val="tx1"/>
                          </a:solidFill>
                          <a:latin typeface="Times New Roman" panose="02020603050405020304" pitchFamily="18" charset="0"/>
                          <a:ea typeface="+mn-ea"/>
                          <a:cs typeface="Times New Roman" panose="02020603050405020304" pitchFamily="18" charset="0"/>
                        </a:rPr>
                        <a:t>Participate with financial audit teams in annual audit.</a:t>
                      </a:r>
                    </a:p>
                  </a:txBody>
                  <a:tcPr marT="45699" marB="45699" anchor="ctr">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xmlns="" val="2740113732"/>
                  </a:ext>
                </a:extLst>
              </a:tr>
            </a:tbl>
          </a:graphicData>
        </a:graphic>
      </p:graphicFrame>
      <p:sp>
        <p:nvSpPr>
          <p:cNvPr id="4" name="Freeform 149">
            <a:extLst>
              <a:ext uri="{FF2B5EF4-FFF2-40B4-BE49-F238E27FC236}">
                <a16:creationId xmlns:a16="http://schemas.microsoft.com/office/drawing/2014/main" xmlns="" id="{EBB42311-56B0-4D58-AE84-A0314090743B}"/>
              </a:ext>
            </a:extLst>
          </p:cNvPr>
          <p:cNvSpPr>
            <a:spLocks noChangeAspect="1"/>
          </p:cNvSpPr>
          <p:nvPr/>
        </p:nvSpPr>
        <p:spPr bwMode="auto">
          <a:xfrm>
            <a:off x="1692050" y="1155702"/>
            <a:ext cx="398879" cy="416551"/>
          </a:xfrm>
          <a:custGeom>
            <a:avLst/>
            <a:gdLst>
              <a:gd name="connsiteX0" fmla="*/ 1701007 w 1755776"/>
              <a:gd name="connsiteY0" fmla="*/ 1728788 h 1833564"/>
              <a:gd name="connsiteX1" fmla="*/ 1755776 w 1755776"/>
              <a:gd name="connsiteY1" fmla="*/ 1781176 h 1833564"/>
              <a:gd name="connsiteX2" fmla="*/ 1701007 w 1755776"/>
              <a:gd name="connsiteY2" fmla="*/ 1833564 h 1833564"/>
              <a:gd name="connsiteX3" fmla="*/ 1646238 w 1755776"/>
              <a:gd name="connsiteY3" fmla="*/ 1781176 h 1833564"/>
              <a:gd name="connsiteX4" fmla="*/ 1701007 w 1755776"/>
              <a:gd name="connsiteY4" fmla="*/ 1728788 h 1833564"/>
              <a:gd name="connsiteX5" fmla="*/ 709112 w 1755776"/>
              <a:gd name="connsiteY5" fmla="*/ 914400 h 1833564"/>
              <a:gd name="connsiteX6" fmla="*/ 814388 w 1755776"/>
              <a:gd name="connsiteY6" fmla="*/ 1026894 h 1833564"/>
              <a:gd name="connsiteX7" fmla="*/ 705352 w 1755776"/>
              <a:gd name="connsiteY7" fmla="*/ 1131888 h 1833564"/>
              <a:gd name="connsiteX8" fmla="*/ 600075 w 1755776"/>
              <a:gd name="connsiteY8" fmla="*/ 1023144 h 1833564"/>
              <a:gd name="connsiteX9" fmla="*/ 709112 w 1755776"/>
              <a:gd name="connsiteY9" fmla="*/ 914400 h 1833564"/>
              <a:gd name="connsiteX10" fmla="*/ 603250 w 1755776"/>
              <a:gd name="connsiteY10" fmla="*/ 284163 h 1833564"/>
              <a:gd name="connsiteX11" fmla="*/ 811213 w 1755776"/>
              <a:gd name="connsiteY11" fmla="*/ 284163 h 1833564"/>
              <a:gd name="connsiteX12" fmla="*/ 777875 w 1755776"/>
              <a:gd name="connsiteY12" fmla="*/ 860426 h 1833564"/>
              <a:gd name="connsiteX13" fmla="*/ 638175 w 1755776"/>
              <a:gd name="connsiteY13" fmla="*/ 860426 h 1833564"/>
              <a:gd name="connsiteX14" fmla="*/ 707232 w 1755776"/>
              <a:gd name="connsiteY14" fmla="*/ 76200 h 1833564"/>
              <a:gd name="connsiteX15" fmla="*/ 74613 w 1755776"/>
              <a:gd name="connsiteY15" fmla="*/ 708025 h 1833564"/>
              <a:gd name="connsiteX16" fmla="*/ 707232 w 1755776"/>
              <a:gd name="connsiteY16" fmla="*/ 1339850 h 1833564"/>
              <a:gd name="connsiteX17" fmla="*/ 1339851 w 1755776"/>
              <a:gd name="connsiteY17" fmla="*/ 708025 h 1833564"/>
              <a:gd name="connsiteX18" fmla="*/ 707232 w 1755776"/>
              <a:gd name="connsiteY18" fmla="*/ 76200 h 1833564"/>
              <a:gd name="connsiteX19" fmla="*/ 709587 w 1755776"/>
              <a:gd name="connsiteY19" fmla="*/ 0 h 1833564"/>
              <a:gd name="connsiteX20" fmla="*/ 1415400 w 1755776"/>
              <a:gd name="connsiteY20" fmla="*/ 709634 h 1833564"/>
              <a:gd name="connsiteX21" fmla="*/ 1192711 w 1755776"/>
              <a:gd name="connsiteY21" fmla="*/ 1219211 h 1833564"/>
              <a:gd name="connsiteX22" fmla="*/ 1649413 w 1755776"/>
              <a:gd name="connsiteY22" fmla="*/ 1675943 h 1833564"/>
              <a:gd name="connsiteX23" fmla="*/ 1596571 w 1755776"/>
              <a:gd name="connsiteY23" fmla="*/ 1728788 h 1833564"/>
              <a:gd name="connsiteX24" fmla="*/ 1136095 w 1755776"/>
              <a:gd name="connsiteY24" fmla="*/ 1268281 h 1833564"/>
              <a:gd name="connsiteX25" fmla="*/ 709587 w 1755776"/>
              <a:gd name="connsiteY25" fmla="*/ 1415493 h 1833564"/>
              <a:gd name="connsiteX26" fmla="*/ 0 w 1755776"/>
              <a:gd name="connsiteY26" fmla="*/ 709634 h 1833564"/>
              <a:gd name="connsiteX27" fmla="*/ 709587 w 1755776"/>
              <a:gd name="connsiteY27" fmla="*/ 0 h 1833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55776" h="1833564">
                <a:moveTo>
                  <a:pt x="1701007" y="1728788"/>
                </a:moveTo>
                <a:cubicBezTo>
                  <a:pt x="1731255" y="1728788"/>
                  <a:pt x="1755776" y="1752243"/>
                  <a:pt x="1755776" y="1781176"/>
                </a:cubicBezTo>
                <a:cubicBezTo>
                  <a:pt x="1755776" y="1810109"/>
                  <a:pt x="1731255" y="1833564"/>
                  <a:pt x="1701007" y="1833564"/>
                </a:cubicBezTo>
                <a:cubicBezTo>
                  <a:pt x="1670759" y="1833564"/>
                  <a:pt x="1646238" y="1810109"/>
                  <a:pt x="1646238" y="1781176"/>
                </a:cubicBezTo>
                <a:cubicBezTo>
                  <a:pt x="1646238" y="1752243"/>
                  <a:pt x="1670759" y="1728788"/>
                  <a:pt x="1701007" y="1728788"/>
                </a:cubicBezTo>
                <a:close/>
                <a:moveTo>
                  <a:pt x="709112" y="914400"/>
                </a:moveTo>
                <a:cubicBezTo>
                  <a:pt x="765510" y="914400"/>
                  <a:pt x="814388" y="963147"/>
                  <a:pt x="814388" y="1026894"/>
                </a:cubicBezTo>
                <a:cubicBezTo>
                  <a:pt x="814388" y="1086891"/>
                  <a:pt x="765510" y="1131888"/>
                  <a:pt x="705352" y="1131888"/>
                </a:cubicBezTo>
                <a:cubicBezTo>
                  <a:pt x="645194" y="1131888"/>
                  <a:pt x="600075" y="1086891"/>
                  <a:pt x="600075" y="1023144"/>
                </a:cubicBezTo>
                <a:cubicBezTo>
                  <a:pt x="600075" y="963147"/>
                  <a:pt x="648953" y="914400"/>
                  <a:pt x="709112" y="914400"/>
                </a:cubicBezTo>
                <a:close/>
                <a:moveTo>
                  <a:pt x="603250" y="284163"/>
                </a:moveTo>
                <a:lnTo>
                  <a:pt x="811213" y="284163"/>
                </a:lnTo>
                <a:lnTo>
                  <a:pt x="777875" y="860426"/>
                </a:lnTo>
                <a:lnTo>
                  <a:pt x="638175" y="860426"/>
                </a:lnTo>
                <a:close/>
                <a:moveTo>
                  <a:pt x="707232" y="76200"/>
                </a:moveTo>
                <a:cubicBezTo>
                  <a:pt x="357846" y="76200"/>
                  <a:pt x="74613" y="359078"/>
                  <a:pt x="74613" y="708025"/>
                </a:cubicBezTo>
                <a:cubicBezTo>
                  <a:pt x="74613" y="1056972"/>
                  <a:pt x="357846" y="1339850"/>
                  <a:pt x="707232" y="1339850"/>
                </a:cubicBezTo>
                <a:cubicBezTo>
                  <a:pt x="1056618" y="1339850"/>
                  <a:pt x="1339851" y="1056972"/>
                  <a:pt x="1339851" y="708025"/>
                </a:cubicBezTo>
                <a:cubicBezTo>
                  <a:pt x="1339851" y="359078"/>
                  <a:pt x="1056618" y="76200"/>
                  <a:pt x="707232" y="76200"/>
                </a:cubicBezTo>
                <a:close/>
                <a:moveTo>
                  <a:pt x="709587" y="0"/>
                </a:moveTo>
                <a:cubicBezTo>
                  <a:pt x="1098351" y="0"/>
                  <a:pt x="1415400" y="317070"/>
                  <a:pt x="1415400" y="709634"/>
                </a:cubicBezTo>
                <a:cubicBezTo>
                  <a:pt x="1415400" y="909690"/>
                  <a:pt x="1328589" y="1090873"/>
                  <a:pt x="1192711" y="1219211"/>
                </a:cubicBezTo>
                <a:cubicBezTo>
                  <a:pt x="1192711" y="1219211"/>
                  <a:pt x="1192711" y="1219211"/>
                  <a:pt x="1649413" y="1675943"/>
                </a:cubicBezTo>
                <a:lnTo>
                  <a:pt x="1596571" y="1728788"/>
                </a:lnTo>
                <a:cubicBezTo>
                  <a:pt x="1596571" y="1728788"/>
                  <a:pt x="1596571" y="1728788"/>
                  <a:pt x="1136095" y="1268281"/>
                </a:cubicBezTo>
                <a:cubicBezTo>
                  <a:pt x="1015314" y="1358873"/>
                  <a:pt x="868112" y="1415493"/>
                  <a:pt x="709587" y="1415493"/>
                </a:cubicBezTo>
                <a:cubicBezTo>
                  <a:pt x="317050" y="1415493"/>
                  <a:pt x="0" y="1098422"/>
                  <a:pt x="0" y="709634"/>
                </a:cubicBezTo>
                <a:cubicBezTo>
                  <a:pt x="0" y="317070"/>
                  <a:pt x="317050" y="0"/>
                  <a:pt x="709587" y="0"/>
                </a:cubicBezTo>
                <a:close/>
              </a:path>
            </a:pathLst>
          </a:custGeom>
          <a:solidFill>
            <a:schemeClr val="accent4"/>
          </a:solidFill>
          <a:ln>
            <a:noFill/>
          </a:ln>
        </p:spPr>
        <p:txBody>
          <a:bodyPr vert="horz" wrap="square" lIns="91440" tIns="45720" rIns="91440" bIns="45720" numCol="1" anchor="t" anchorCtr="0" compatLnSpc="1">
            <a:prstTxWarp prst="textNoShape">
              <a:avLst/>
            </a:prstTxWarp>
            <a:noAutofit/>
          </a:bodyPr>
          <a:lstStyle/>
          <a:p>
            <a:endParaRPr lang="en-US" dirty="0">
              <a:solidFill>
                <a:prstClr val="black"/>
              </a:solidFill>
            </a:endParaRPr>
          </a:p>
        </p:txBody>
      </p:sp>
    </p:spTree>
    <p:extLst>
      <p:ext uri="{BB962C8B-B14F-4D97-AF65-F5344CB8AC3E}">
        <p14:creationId xmlns:p14="http://schemas.microsoft.com/office/powerpoint/2010/main" val="114703067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821918"/>
          </a:xfrm>
        </p:spPr>
        <p:txBody>
          <a:bodyPr>
            <a:normAutofit fontScale="90000"/>
          </a:bodyPr>
          <a:lstStyle/>
          <a:p>
            <a:pPr algn="ctr"/>
            <a:r>
              <a:rPr lang="en-US" dirty="0"/>
              <a:t>References</a:t>
            </a:r>
            <a:r>
              <a:rPr lang="en-US" dirty="0" smtClean="0"/>
              <a:t/>
            </a:r>
            <a:br>
              <a:rPr lang="en-US" dirty="0" smtClean="0"/>
            </a:br>
            <a:r>
              <a:rPr lang="en-US" dirty="0" smtClean="0"/>
              <a:t/>
            </a:r>
            <a:br>
              <a:rPr lang="en-US" dirty="0" smtClean="0"/>
            </a:br>
            <a:endParaRPr lang="en-US" dirty="0"/>
          </a:p>
        </p:txBody>
      </p:sp>
      <p:sp>
        <p:nvSpPr>
          <p:cNvPr id="3" name="Content Placeholder 2"/>
          <p:cNvSpPr>
            <a:spLocks noGrp="1"/>
          </p:cNvSpPr>
          <p:nvPr>
            <p:ph idx="1"/>
          </p:nvPr>
        </p:nvSpPr>
        <p:spPr>
          <a:xfrm>
            <a:off x="2589212" y="1446028"/>
            <a:ext cx="8915400" cy="4465194"/>
          </a:xfrm>
        </p:spPr>
        <p:txBody>
          <a:bodyPr>
            <a:normAutofit fontScale="92500" lnSpcReduction="20000"/>
          </a:bodyPr>
          <a:lstStyle/>
          <a:p>
            <a:pPr marL="0" indent="-457200">
              <a:lnSpc>
                <a:spcPct val="200000"/>
              </a:lnSpc>
              <a:spcBef>
                <a:spcPts val="0"/>
              </a:spcBef>
              <a:buNone/>
            </a:pPr>
            <a:r>
              <a:rPr lang="en-GB" dirty="0">
                <a:solidFill>
                  <a:schemeClr val="tx1"/>
                </a:solidFill>
                <a:latin typeface="Times New Roman" panose="02020603050405020304" pitchFamily="18" charset="0"/>
                <a:cs typeface="Times New Roman" panose="02020603050405020304" pitchFamily="18" charset="0"/>
              </a:rPr>
              <a:t>Elliott, M., Dawson, R., &amp; Edwards, J. (2007). An improved process model for internal </a:t>
            </a:r>
            <a:r>
              <a:rPr lang="en-GB" dirty="0" smtClean="0">
                <a:solidFill>
                  <a:schemeClr val="tx1"/>
                </a:solidFill>
                <a:latin typeface="Times New Roman" panose="02020603050405020304" pitchFamily="18" charset="0"/>
                <a:cs typeface="Times New Roman" panose="02020603050405020304" pitchFamily="18" charset="0"/>
              </a:rPr>
              <a:t>	auditing</a:t>
            </a:r>
            <a:r>
              <a:rPr lang="en-GB" dirty="0">
                <a:solidFill>
                  <a:schemeClr val="tx1"/>
                </a:solidFill>
                <a:latin typeface="Times New Roman" panose="02020603050405020304" pitchFamily="18" charset="0"/>
                <a:cs typeface="Times New Roman" panose="02020603050405020304" pitchFamily="18" charset="0"/>
              </a:rPr>
              <a:t>. </a:t>
            </a:r>
            <a:r>
              <a:rPr lang="en-GB" i="1" dirty="0">
                <a:solidFill>
                  <a:schemeClr val="tx1"/>
                </a:solidFill>
                <a:latin typeface="Times New Roman" panose="02020603050405020304" pitchFamily="18" charset="0"/>
                <a:cs typeface="Times New Roman" panose="02020603050405020304" pitchFamily="18" charset="0"/>
              </a:rPr>
              <a:t>Managerial Auditing Journal</a:t>
            </a:r>
            <a:r>
              <a:rPr lang="en-GB" dirty="0">
                <a:solidFill>
                  <a:schemeClr val="tx1"/>
                </a:solidFill>
                <a:latin typeface="Times New Roman" panose="02020603050405020304" pitchFamily="18" charset="0"/>
                <a:cs typeface="Times New Roman" panose="02020603050405020304" pitchFamily="18" charset="0"/>
              </a:rPr>
              <a:t>, </a:t>
            </a:r>
            <a:r>
              <a:rPr lang="en-GB" i="1" dirty="0">
                <a:solidFill>
                  <a:schemeClr val="tx1"/>
                </a:solidFill>
                <a:latin typeface="Times New Roman" panose="02020603050405020304" pitchFamily="18" charset="0"/>
                <a:cs typeface="Times New Roman" panose="02020603050405020304" pitchFamily="18" charset="0"/>
              </a:rPr>
              <a:t>22</a:t>
            </a:r>
            <a:r>
              <a:rPr lang="en-GB" dirty="0">
                <a:solidFill>
                  <a:schemeClr val="tx1"/>
                </a:solidFill>
                <a:latin typeface="Times New Roman" panose="02020603050405020304" pitchFamily="18" charset="0"/>
                <a:cs typeface="Times New Roman" panose="02020603050405020304" pitchFamily="18" charset="0"/>
              </a:rPr>
              <a:t>(6), 552-565.</a:t>
            </a:r>
            <a:endParaRPr lang="en-GB" dirty="0" smtClean="0">
              <a:solidFill>
                <a:schemeClr val="tx1"/>
              </a:solidFill>
              <a:latin typeface="Times New Roman" panose="02020603050405020304" pitchFamily="18" charset="0"/>
              <a:cs typeface="Times New Roman" panose="02020603050405020304" pitchFamily="18" charset="0"/>
            </a:endParaRPr>
          </a:p>
          <a:p>
            <a:pPr marL="0" indent="-457200">
              <a:lnSpc>
                <a:spcPct val="200000"/>
              </a:lnSpc>
              <a:spcBef>
                <a:spcPts val="0"/>
              </a:spcBef>
              <a:buNone/>
            </a:pPr>
            <a:r>
              <a:rPr lang="en-GB" dirty="0">
                <a:solidFill>
                  <a:schemeClr val="tx1"/>
                </a:solidFill>
                <a:latin typeface="Times New Roman" panose="02020603050405020304" pitchFamily="18" charset="0"/>
                <a:cs typeface="Times New Roman" panose="02020603050405020304" pitchFamily="18" charset="0"/>
              </a:rPr>
              <a:t>Chen, S., Su, X., &amp; Wang, Z. (2005). An analysis of auditing environment and modified audit </a:t>
            </a:r>
            <a:r>
              <a:rPr lang="en-GB" dirty="0" smtClean="0">
                <a:solidFill>
                  <a:schemeClr val="tx1"/>
                </a:solidFill>
                <a:latin typeface="Times New Roman" panose="02020603050405020304" pitchFamily="18" charset="0"/>
                <a:cs typeface="Times New Roman" panose="02020603050405020304" pitchFamily="18" charset="0"/>
              </a:rPr>
              <a:t>	opinions </a:t>
            </a:r>
            <a:r>
              <a:rPr lang="en-GB" dirty="0">
                <a:solidFill>
                  <a:schemeClr val="tx1"/>
                </a:solidFill>
                <a:latin typeface="Times New Roman" panose="02020603050405020304" pitchFamily="18" charset="0"/>
                <a:cs typeface="Times New Roman" panose="02020603050405020304" pitchFamily="18" charset="0"/>
              </a:rPr>
              <a:t>in China: underlying reasons and lessons. </a:t>
            </a:r>
            <a:r>
              <a:rPr lang="en-GB" i="1" dirty="0">
                <a:solidFill>
                  <a:schemeClr val="tx1"/>
                </a:solidFill>
                <a:latin typeface="Times New Roman" panose="02020603050405020304" pitchFamily="18" charset="0"/>
                <a:cs typeface="Times New Roman" panose="02020603050405020304" pitchFamily="18" charset="0"/>
              </a:rPr>
              <a:t>International Journal of Auditing</a:t>
            </a:r>
            <a:r>
              <a:rPr lang="en-GB" dirty="0">
                <a:solidFill>
                  <a:schemeClr val="tx1"/>
                </a:solidFill>
                <a:latin typeface="Times New Roman" panose="02020603050405020304" pitchFamily="18" charset="0"/>
                <a:cs typeface="Times New Roman" panose="02020603050405020304" pitchFamily="18" charset="0"/>
              </a:rPr>
              <a:t>, </a:t>
            </a:r>
            <a:r>
              <a:rPr lang="en-GB" i="1" dirty="0">
                <a:solidFill>
                  <a:schemeClr val="tx1"/>
                </a:solidFill>
                <a:latin typeface="Times New Roman" panose="02020603050405020304" pitchFamily="18" charset="0"/>
                <a:cs typeface="Times New Roman" panose="02020603050405020304" pitchFamily="18" charset="0"/>
              </a:rPr>
              <a:t>9</a:t>
            </a:r>
            <a:r>
              <a:rPr lang="en-GB" dirty="0">
                <a:solidFill>
                  <a:schemeClr val="tx1"/>
                </a:solidFill>
                <a:latin typeface="Times New Roman" panose="02020603050405020304" pitchFamily="18" charset="0"/>
                <a:cs typeface="Times New Roman" panose="02020603050405020304" pitchFamily="18" charset="0"/>
              </a:rPr>
              <a:t>(3), </a:t>
            </a:r>
            <a:r>
              <a:rPr lang="en-GB" dirty="0" smtClean="0">
                <a:solidFill>
                  <a:schemeClr val="tx1"/>
                </a:solidFill>
                <a:latin typeface="Times New Roman" panose="02020603050405020304" pitchFamily="18" charset="0"/>
                <a:cs typeface="Times New Roman" panose="02020603050405020304" pitchFamily="18" charset="0"/>
              </a:rPr>
              <a:t>	165-185</a:t>
            </a:r>
            <a:r>
              <a:rPr lang="en-GB" dirty="0">
                <a:solidFill>
                  <a:schemeClr val="tx1"/>
                </a:solidFill>
                <a:latin typeface="Times New Roman" panose="02020603050405020304" pitchFamily="18" charset="0"/>
                <a:cs typeface="Times New Roman" panose="02020603050405020304" pitchFamily="18" charset="0"/>
              </a:rPr>
              <a:t>.</a:t>
            </a:r>
            <a:endParaRPr lang="en-GB" dirty="0" smtClean="0">
              <a:solidFill>
                <a:schemeClr val="tx1"/>
              </a:solidFill>
              <a:latin typeface="Times New Roman" panose="02020603050405020304" pitchFamily="18" charset="0"/>
              <a:cs typeface="Times New Roman" panose="02020603050405020304" pitchFamily="18" charset="0"/>
            </a:endParaRPr>
          </a:p>
          <a:p>
            <a:pPr marL="0" indent="-457200">
              <a:lnSpc>
                <a:spcPct val="200000"/>
              </a:lnSpc>
              <a:spcBef>
                <a:spcPts val="0"/>
              </a:spcBef>
              <a:buNone/>
            </a:pPr>
            <a:r>
              <a:rPr lang="en-GB" dirty="0" err="1" smtClean="0">
                <a:solidFill>
                  <a:schemeClr val="tx1"/>
                </a:solidFill>
                <a:latin typeface="Times New Roman" panose="02020603050405020304" pitchFamily="18" charset="0"/>
                <a:cs typeface="Times New Roman" panose="02020603050405020304" pitchFamily="18" charset="0"/>
              </a:rPr>
              <a:t>Mench</a:t>
            </a:r>
            <a:r>
              <a:rPr lang="en-GB" dirty="0">
                <a:solidFill>
                  <a:schemeClr val="tx1"/>
                </a:solidFill>
                <a:latin typeface="Times New Roman" panose="02020603050405020304" pitchFamily="18" charset="0"/>
                <a:cs typeface="Times New Roman" panose="02020603050405020304" pitchFamily="18" charset="0"/>
              </a:rPr>
              <a:t>, J. A. (2003). Assessing animal welfare at the farm and group level: A United States </a:t>
            </a:r>
            <a:r>
              <a:rPr lang="en-GB" dirty="0" smtClean="0">
                <a:solidFill>
                  <a:schemeClr val="tx1"/>
                </a:solidFill>
                <a:latin typeface="Times New Roman" panose="02020603050405020304" pitchFamily="18" charset="0"/>
                <a:cs typeface="Times New Roman" panose="02020603050405020304" pitchFamily="18" charset="0"/>
              </a:rPr>
              <a:t>	perspective</a:t>
            </a:r>
            <a:r>
              <a:rPr lang="en-GB" dirty="0">
                <a:solidFill>
                  <a:schemeClr val="tx1"/>
                </a:solidFill>
                <a:latin typeface="Times New Roman" panose="02020603050405020304" pitchFamily="18" charset="0"/>
                <a:cs typeface="Times New Roman" panose="02020603050405020304" pitchFamily="18" charset="0"/>
              </a:rPr>
              <a:t>. </a:t>
            </a:r>
            <a:r>
              <a:rPr lang="en-GB" i="1" dirty="0">
                <a:solidFill>
                  <a:schemeClr val="tx1"/>
                </a:solidFill>
                <a:latin typeface="Times New Roman" panose="02020603050405020304" pitchFamily="18" charset="0"/>
                <a:cs typeface="Times New Roman" panose="02020603050405020304" pitchFamily="18" charset="0"/>
              </a:rPr>
              <a:t>Animal Welfare</a:t>
            </a:r>
            <a:r>
              <a:rPr lang="en-GB" dirty="0">
                <a:solidFill>
                  <a:schemeClr val="tx1"/>
                </a:solidFill>
                <a:latin typeface="Times New Roman" panose="02020603050405020304" pitchFamily="18" charset="0"/>
                <a:cs typeface="Times New Roman" panose="02020603050405020304" pitchFamily="18" charset="0"/>
              </a:rPr>
              <a:t>, </a:t>
            </a:r>
            <a:r>
              <a:rPr lang="en-GB" i="1" dirty="0">
                <a:solidFill>
                  <a:schemeClr val="tx1"/>
                </a:solidFill>
                <a:latin typeface="Times New Roman" panose="02020603050405020304" pitchFamily="18" charset="0"/>
                <a:cs typeface="Times New Roman" panose="02020603050405020304" pitchFamily="18" charset="0"/>
              </a:rPr>
              <a:t>12</a:t>
            </a:r>
            <a:r>
              <a:rPr lang="en-GB" dirty="0">
                <a:solidFill>
                  <a:schemeClr val="tx1"/>
                </a:solidFill>
                <a:latin typeface="Times New Roman" panose="02020603050405020304" pitchFamily="18" charset="0"/>
                <a:cs typeface="Times New Roman" panose="02020603050405020304" pitchFamily="18" charset="0"/>
              </a:rPr>
              <a:t>(4), 493-503.</a:t>
            </a:r>
            <a:endParaRPr lang="en-GB" dirty="0" smtClean="0">
              <a:solidFill>
                <a:schemeClr val="tx1"/>
              </a:solidFill>
              <a:latin typeface="Times New Roman" panose="02020603050405020304" pitchFamily="18" charset="0"/>
              <a:cs typeface="Times New Roman" panose="02020603050405020304" pitchFamily="18" charset="0"/>
            </a:endParaRPr>
          </a:p>
          <a:p>
            <a:pPr marL="0" indent="-457200">
              <a:lnSpc>
                <a:spcPct val="200000"/>
              </a:lnSpc>
              <a:spcBef>
                <a:spcPts val="0"/>
              </a:spcBef>
              <a:buNone/>
            </a:pPr>
            <a:r>
              <a:rPr lang="en-GB" dirty="0" smtClean="0">
                <a:solidFill>
                  <a:schemeClr val="tx1"/>
                </a:solidFill>
                <a:latin typeface="Times New Roman" panose="02020603050405020304" pitchFamily="18" charset="0"/>
                <a:cs typeface="Times New Roman" panose="02020603050405020304" pitchFamily="18" charset="0"/>
              </a:rPr>
              <a:t>Moeller</a:t>
            </a:r>
            <a:r>
              <a:rPr lang="en-GB" dirty="0">
                <a:solidFill>
                  <a:schemeClr val="tx1"/>
                </a:solidFill>
                <a:latin typeface="Times New Roman" panose="02020603050405020304" pitchFamily="18" charset="0"/>
                <a:cs typeface="Times New Roman" panose="02020603050405020304" pitchFamily="18" charset="0"/>
              </a:rPr>
              <a:t>, R. R. (2010). </a:t>
            </a:r>
            <a:r>
              <a:rPr lang="en-GB" i="1" dirty="0">
                <a:solidFill>
                  <a:schemeClr val="tx1"/>
                </a:solidFill>
                <a:latin typeface="Times New Roman" panose="02020603050405020304" pitchFamily="18" charset="0"/>
                <a:cs typeface="Times New Roman" panose="02020603050405020304" pitchFamily="18" charset="0"/>
              </a:rPr>
              <a:t>IT audit, control, and security</a:t>
            </a:r>
            <a:r>
              <a:rPr lang="en-GB" dirty="0">
                <a:solidFill>
                  <a:schemeClr val="tx1"/>
                </a:solidFill>
                <a:latin typeface="Times New Roman" panose="02020603050405020304" pitchFamily="18" charset="0"/>
                <a:cs typeface="Times New Roman" panose="02020603050405020304" pitchFamily="18" charset="0"/>
              </a:rPr>
              <a:t> (Vol. 13). John Wiley &amp; Sons</a:t>
            </a:r>
            <a:r>
              <a:rPr lang="en-GB" dirty="0" smtClean="0">
                <a:solidFill>
                  <a:schemeClr val="tx1"/>
                </a:solidFill>
                <a:latin typeface="Times New Roman" panose="02020603050405020304" pitchFamily="18" charset="0"/>
                <a:cs typeface="Times New Roman" panose="02020603050405020304" pitchFamily="18" charset="0"/>
              </a:rPr>
              <a:t>.</a:t>
            </a:r>
          </a:p>
          <a:p>
            <a:pPr marL="0" indent="-457200">
              <a:lnSpc>
                <a:spcPct val="200000"/>
              </a:lnSpc>
              <a:spcBef>
                <a:spcPts val="0"/>
              </a:spcBef>
              <a:buNone/>
            </a:pPr>
            <a:r>
              <a:rPr lang="en-GB" dirty="0" smtClean="0">
                <a:solidFill>
                  <a:schemeClr val="tx1"/>
                </a:solidFill>
                <a:latin typeface="Times New Roman" panose="02020603050405020304" pitchFamily="18" charset="0"/>
                <a:cs typeface="Times New Roman" panose="02020603050405020304" pitchFamily="18" charset="0"/>
              </a:rPr>
              <a:t>The University of Phoenix (2018). Gail Industries Case Study. </a:t>
            </a:r>
            <a:endParaRPr lang="en-GB" dirty="0" smtClean="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30634208"/>
      </p:ext>
    </p:extLst>
  </p:cSld>
  <p:clrMapOvr>
    <a:masterClrMapping/>
  </p:clrMapOvr>
  <p:timing>
    <p:tnLst>
      <p:par>
        <p:cTn id="1" dur="indefinite" restart="never" nodeType="tmRoot"/>
      </p:par>
    </p:tn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1670</TotalTime>
  <Words>1529</Words>
  <Application>Microsoft Office PowerPoint</Application>
  <PresentationFormat>Widescreen</PresentationFormat>
  <Paragraphs>193</Paragraphs>
  <Slides>13</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Calibri</vt:lpstr>
      <vt:lpstr>Century Gothic</vt:lpstr>
      <vt:lpstr>Times New Roman</vt:lpstr>
      <vt:lpstr>Wingdings 3</vt:lpstr>
      <vt:lpstr>Wisp</vt:lpstr>
      <vt:lpstr>SCOPE’S FORTHCOMING IT AUDIT </vt:lpstr>
      <vt:lpstr>Introduction </vt:lpstr>
      <vt:lpstr>The case of Smallville (SCOPE) in question </vt:lpstr>
      <vt:lpstr>Cont.</vt:lpstr>
      <vt:lpstr>PowerPoint Presentation</vt:lpstr>
      <vt:lpstr>Proposed Audit Services Plan</vt:lpstr>
      <vt:lpstr>Conti’</vt:lpstr>
      <vt:lpstr>Proposed Audit Services Plan</vt:lpstr>
      <vt:lpstr>Proposed Audit Services Plan</vt:lpstr>
      <vt:lpstr>Proposed Audit Services Plan</vt:lpstr>
      <vt:lpstr>PowerPoint Presentation</vt:lpstr>
      <vt:lpstr>PowerPoint Presentation</vt:lpstr>
      <vt:lpstr>References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Alvin Lugo</dc:creator>
  <cp:lastModifiedBy>James Mulwa</cp:lastModifiedBy>
  <cp:revision>33</cp:revision>
  <dcterms:created xsi:type="dcterms:W3CDTF">2018-12-19T15:24:37Z</dcterms:created>
  <dcterms:modified xsi:type="dcterms:W3CDTF">2019-01-14T22:15:16Z</dcterms:modified>
</cp:coreProperties>
</file>